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1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70" r:id="rId19"/>
    <p:sldId id="37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72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73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9">
          <p15:clr>
            <a:srgbClr val="A4A3A4"/>
          </p15:clr>
        </p15:guide>
        <p15:guide id="2" pos="375">
          <p15:clr>
            <a:srgbClr val="A4A3A4"/>
          </p15:clr>
        </p15:guide>
        <p15:guide id="3" pos="5374">
          <p15:clr>
            <a:srgbClr val="A4A3A4"/>
          </p15:clr>
        </p15:guide>
        <p15:guide id="4" pos="5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2"/>
    <p:restoredTop sz="94984"/>
  </p:normalViewPr>
  <p:slideViewPr>
    <p:cSldViewPr snapToGrid="0">
      <p:cViewPr varScale="1">
        <p:scale>
          <a:sx n="100" d="100"/>
          <a:sy n="100" d="100"/>
        </p:scale>
        <p:origin x="744" y="60"/>
      </p:cViewPr>
      <p:guideLst>
        <p:guide orient="horz" pos="1059"/>
        <p:guide pos="375"/>
        <p:guide pos="5374"/>
        <p:guide pos="53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E7094D2-52B1-4A24-9772-F4ABB377CA0B}" type="datetime1">
              <a:rPr lang="ko-KR" altLang="en-US"/>
              <a:pPr>
                <a:defRPr/>
              </a:pPr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303C5F93-DBD8-475E-B5C0-664EF94AA8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mybatis.org/mybatis-3/ko/dynamic-sql.html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mybatis.org/mybatis-3/ko/dynamic-sql.html" TargetMode="Externa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/>
              <a:t>23</a:t>
            </a:r>
            <a:r>
              <a:rPr lang="ko-KR" altLang="en-US" sz="2800"/>
              <a:t>장</a:t>
            </a:r>
            <a:r>
              <a:rPr lang="en-US" altLang="ko-KR" sz="2800"/>
              <a:t> </a:t>
            </a:r>
            <a:r>
              <a:rPr lang="ko-KR" altLang="en-US" sz="2800"/>
              <a:t>마이바티스 프레임워크 사용하기</a:t>
            </a:r>
            <a:endParaRPr lang="ko-KR" altLang="en-US" sz="2800" spc="-89"/>
          </a:p>
        </p:txBody>
      </p:sp>
      <p:cxnSp>
        <p:nvCxnSpPr>
          <p:cNvPr id="5" name="직선 연결선 4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66887" y="1909244"/>
            <a:ext cx="6400800" cy="2603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23.1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마이바티스란</a:t>
            </a: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23.2 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마이바티스 설치하기</a:t>
            </a: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23.3 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마이바티스 이용해 회원 기능 실습하기</a:t>
            </a: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23.4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마이바티스 이용해 회원 정보 </a:t>
            </a: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CRUD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실습하기</a:t>
            </a: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23.5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마이바티스의 동적 </a:t>
            </a: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SQL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문 사용하기</a:t>
            </a:r>
            <a:endParaRPr lang="en-US" altLang="ko-KR" sz="200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441174"/>
            <a:ext cx="7494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다운로드한 압축 파일의 압축을 해제합니다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62814" y="1792771"/>
            <a:ext cx="5912679" cy="3325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4094922" y="3369365"/>
            <a:ext cx="805069" cy="8845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451113"/>
            <a:ext cx="7335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마지막으로 회원 검색창에 아무것도 입력하지 않고 검색을 클릭하면 모든 회원 정보를 조회합니다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81452" y="1803328"/>
            <a:ext cx="2925211" cy="1695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08789" y="3951522"/>
            <a:ext cx="5943600" cy="1877060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6291246" y="3775515"/>
            <a:ext cx="1679937" cy="297498"/>
          </a:xfrm>
          <a:prstGeom prst="wedgeRectCallout">
            <a:avLst>
              <a:gd name="adj1" fmla="val -59813"/>
              <a:gd name="adj2" fmla="val 56941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select * from t_member;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23.5.2 &lt;choose&gt; </a:t>
            </a:r>
            <a:r>
              <a:rPr lang="ko-KR" altLang="en-US" b="1"/>
              <a:t>태그로 동적 </a:t>
            </a:r>
            <a:r>
              <a:rPr lang="en-US" altLang="ko-KR" b="1"/>
              <a:t>SQL</a:t>
            </a:r>
            <a:r>
              <a:rPr lang="ko-KR" altLang="en-US" b="1"/>
              <a:t>문 만들기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15617" y="1888435"/>
            <a:ext cx="5605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&lt;choose&gt; </a:t>
            </a:r>
            <a:r>
              <a:rPr lang="ko-KR" altLang="en-US" sz="1200" b="1">
                <a:latin typeface="+mj-ea"/>
                <a:ea typeface="+mj-ea"/>
              </a:rPr>
              <a:t>태그 사용법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191" y="2165434"/>
            <a:ext cx="7205870" cy="265231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400" b="1">
                <a:latin typeface="+mj-ea"/>
                <a:ea typeface="+mj-ea"/>
              </a:rPr>
              <a:t>&lt;choose&gt;</a:t>
            </a:r>
          </a:p>
          <a:p>
            <a:pPr lvl="0"/>
            <a:r>
              <a:rPr lang="en-US" altLang="ko-KR" sz="1400" b="1">
                <a:latin typeface="+mj-ea"/>
                <a:ea typeface="+mj-ea"/>
              </a:rPr>
              <a:t>   &lt;when test="</a:t>
            </a:r>
            <a:r>
              <a:rPr lang="ko-KR" altLang="en-US" sz="1400" b="1">
                <a:latin typeface="+mj-ea"/>
                <a:ea typeface="+mj-ea"/>
              </a:rPr>
              <a:t>조건식</a:t>
            </a:r>
            <a:r>
              <a:rPr lang="en-US" altLang="ko-KR" sz="1400" b="1">
                <a:latin typeface="+mj-ea"/>
                <a:ea typeface="+mj-ea"/>
              </a:rPr>
              <a:t>1"&gt;</a:t>
            </a:r>
          </a:p>
          <a:p>
            <a:pPr lvl="0"/>
            <a:r>
              <a:rPr lang="ko-KR" altLang="en-US" sz="1400" b="1">
                <a:latin typeface="+mj-ea"/>
                <a:ea typeface="+mj-ea"/>
              </a:rPr>
              <a:t>      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구문</a:t>
            </a:r>
            <a:r>
              <a:rPr lang="en-US" altLang="ko-KR" sz="1400" b="1">
                <a:solidFill>
                  <a:srgbClr val="C00000"/>
                </a:solidFill>
                <a:latin typeface="+mj-ea"/>
                <a:ea typeface="+mj-ea"/>
              </a:rPr>
              <a:t>1</a:t>
            </a:r>
          </a:p>
          <a:p>
            <a:pPr lvl="0"/>
            <a:r>
              <a:rPr lang="en-US" altLang="ko-KR" sz="1400" b="1">
                <a:latin typeface="+mj-ea"/>
                <a:ea typeface="+mj-ea"/>
              </a:rPr>
              <a:t>   &lt;/when&gt;</a:t>
            </a:r>
          </a:p>
          <a:p>
            <a:pPr lvl="0"/>
            <a:r>
              <a:rPr lang="en-US" altLang="ko-KR" sz="1400" b="1">
                <a:latin typeface="+mj-ea"/>
                <a:ea typeface="+mj-ea"/>
              </a:rPr>
              <a:t>   &lt;when test="</a:t>
            </a:r>
            <a:r>
              <a:rPr lang="ko-KR" altLang="en-US" sz="1400" b="1">
                <a:latin typeface="+mj-ea"/>
                <a:ea typeface="+mj-ea"/>
              </a:rPr>
              <a:t>조건식</a:t>
            </a:r>
            <a:r>
              <a:rPr lang="en-US" altLang="ko-KR" sz="1400" b="1">
                <a:latin typeface="+mj-ea"/>
                <a:ea typeface="+mj-ea"/>
              </a:rPr>
              <a:t>2"&gt;</a:t>
            </a:r>
          </a:p>
          <a:p>
            <a:pPr lvl="0"/>
            <a:r>
              <a:rPr lang="ko-KR" altLang="en-US" sz="1400" b="1">
                <a:latin typeface="+mj-ea"/>
                <a:ea typeface="+mj-ea"/>
              </a:rPr>
              <a:t>      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구문</a:t>
            </a:r>
            <a:r>
              <a:rPr lang="en-US" altLang="ko-KR" sz="1400" b="1">
                <a:solidFill>
                  <a:srgbClr val="C00000"/>
                </a:solidFill>
                <a:latin typeface="+mj-ea"/>
                <a:ea typeface="+mj-ea"/>
              </a:rPr>
              <a:t>2</a:t>
            </a:r>
          </a:p>
          <a:p>
            <a:pPr lvl="0"/>
            <a:r>
              <a:rPr lang="en-US" altLang="ko-KR" sz="1400" b="1">
                <a:latin typeface="+mj-ea"/>
                <a:ea typeface="+mj-ea"/>
              </a:rPr>
              <a:t>   &lt;/when&gt;</a:t>
            </a:r>
          </a:p>
          <a:p>
            <a:pPr lvl="0"/>
            <a:r>
              <a:rPr lang="en-US" altLang="ko-KR" sz="1400" b="1">
                <a:latin typeface="+mj-ea"/>
                <a:ea typeface="+mj-ea"/>
              </a:rPr>
              <a:t>      ...</a:t>
            </a:r>
          </a:p>
          <a:p>
            <a:pPr lvl="0"/>
            <a:r>
              <a:rPr lang="en-US" altLang="ko-KR" sz="1400" b="1">
                <a:latin typeface="+mj-ea"/>
                <a:ea typeface="+mj-ea"/>
              </a:rPr>
              <a:t>   &lt;otherwise&gt;</a:t>
            </a:r>
          </a:p>
          <a:p>
            <a:pPr lvl="0"/>
            <a:r>
              <a:rPr lang="ko-KR" altLang="en-US" sz="1400" b="1">
                <a:latin typeface="+mj-ea"/>
                <a:ea typeface="+mj-ea"/>
              </a:rPr>
              <a:t>      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구문 </a:t>
            </a:r>
            <a:r>
              <a:rPr lang="en-US" altLang="ko-KR" sz="1400" b="1">
                <a:solidFill>
                  <a:srgbClr val="C00000"/>
                </a:solidFill>
                <a:latin typeface="+mj-ea"/>
                <a:ea typeface="+mj-ea"/>
              </a:rPr>
              <a:t>n+1;</a:t>
            </a:r>
          </a:p>
          <a:p>
            <a:pPr lvl="0"/>
            <a:r>
              <a:rPr lang="en-US" altLang="ko-KR" sz="1400" b="1">
                <a:latin typeface="+mj-ea"/>
                <a:ea typeface="+mj-ea"/>
              </a:rPr>
              <a:t>   &lt;/otherwise&gt;</a:t>
            </a:r>
          </a:p>
          <a:p>
            <a:pPr lvl="0"/>
            <a:r>
              <a:rPr lang="en-US" altLang="ko-KR" sz="1400" b="1">
                <a:latin typeface="+mj-ea"/>
                <a:ea typeface="+mj-ea"/>
              </a:rPr>
              <a:t>&lt;/choose&gt;</a:t>
            </a:r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93913" y="1427474"/>
            <a:ext cx="6901691" cy="52609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23.5.3 &lt;forEach&gt; </a:t>
            </a:r>
            <a:r>
              <a:rPr lang="ko-KR" altLang="en-US" b="1"/>
              <a:t>태그로 회원 정보 조회하기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75253" y="1878496"/>
            <a:ext cx="3975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&lt;foreach&gt; </a:t>
            </a:r>
            <a:r>
              <a:rPr lang="ko-KR" altLang="en-US" sz="1200" b="1">
                <a:latin typeface="+mj-ea"/>
                <a:ea typeface="+mj-ea"/>
              </a:rPr>
              <a:t>태그 사용법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070" y="2155495"/>
            <a:ext cx="7464287" cy="7286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&lt;foreach item="item" collection="list" index="index" </a:t>
            </a:r>
            <a:r>
              <a:rPr lang="en-US" altLang="ko-KR" sz="1400" b="1">
                <a:solidFill>
                  <a:srgbClr val="800080"/>
                </a:solidFill>
              </a:rPr>
              <a:t>open=" ("</a:t>
            </a:r>
            <a:r>
              <a:rPr lang="en-US" altLang="ko-KR" sz="1400" b="1"/>
              <a:t> </a:t>
            </a:r>
            <a:r>
              <a:rPr lang="en-US" altLang="ko-KR" sz="1400" b="1">
                <a:solidFill>
                  <a:srgbClr val="800080"/>
                </a:solidFill>
              </a:rPr>
              <a:t>close=")"</a:t>
            </a:r>
            <a:r>
              <a:rPr lang="en-US" altLang="ko-KR" sz="1400" b="1"/>
              <a:t> </a:t>
            </a:r>
            <a:r>
              <a:rPr lang="en-US" altLang="ko-KR" sz="1400" b="1">
                <a:solidFill>
                  <a:srgbClr val="800080"/>
                </a:solidFill>
              </a:rPr>
              <a:t>separator=","</a:t>
            </a:r>
            <a:r>
              <a:rPr lang="en-US" altLang="ko-KR" sz="1400" b="1"/>
              <a:t>&gt;</a:t>
            </a:r>
          </a:p>
          <a:p>
            <a:pPr lvl="0">
              <a:defRPr/>
            </a:pPr>
            <a:r>
              <a:rPr lang="en-US" altLang="ko-KR" sz="1400" b="1"/>
              <a:t>   #{item}</a:t>
            </a:r>
          </a:p>
          <a:p>
            <a:pPr lvl="0">
              <a:defRPr/>
            </a:pPr>
            <a:r>
              <a:rPr lang="en-US" altLang="ko-KR" sz="1400" b="1"/>
              <a:t>&lt;/foreach&gt;</a:t>
            </a:r>
            <a:endParaRPr lang="ko-KR" altLang="en-US" sz="1400" b="1"/>
          </a:p>
        </p:txBody>
      </p:sp>
      <p:sp>
        <p:nvSpPr>
          <p:cNvPr id="6" name="직사각형 5"/>
          <p:cNvSpPr/>
          <p:nvPr/>
        </p:nvSpPr>
        <p:spPr>
          <a:xfrm>
            <a:off x="755375" y="3075369"/>
            <a:ext cx="2422165" cy="2660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&lt;foreach&gt; </a:t>
            </a:r>
            <a:r>
              <a:rPr lang="ko-KR" altLang="en-US" sz="1200" b="1">
                <a:latin typeface="+mj-ea"/>
                <a:ea typeface="+mj-ea"/>
              </a:rPr>
              <a:t>태그에 관련된 속성들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09919" y="3384165"/>
          <a:ext cx="7489255" cy="2042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32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collection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전달받은 인자 값을 의미하며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배열과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계열 인스턴스를 전달할 수 있습니다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List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인스턴스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전달 시에는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list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표시하고 배열 전달 시에는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array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표시합니다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index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foreach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문이 반복될 때마다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씩 증가시키면서 접근하는 값의 위치를 나타냅니다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최초 값의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위치는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1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item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반복문이 실행될 때마다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collection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속성에 지정된 값에 접근하여 차례대로 사용합니다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open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구문이 시작될 때의 지정한 기호를 추가합니다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close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구문이 끝날 때의 지정한 기호를 추가합니다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42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separator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 번 이상 반복될 때 반복되는 사이에 지정한 기호를 추가합니다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636103" y="1500809"/>
            <a:ext cx="7533858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작성하여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</a:t>
            </a:r>
            <a:r>
              <a:rPr lang="en-US" altLang="ko-KR" sz="1200">
                <a:latin typeface="+mj-ea"/>
                <a:ea typeface="+mj-ea"/>
              </a:rPr>
              <a:t>Map </a:t>
            </a:r>
            <a:r>
              <a:rPr lang="ko-KR" altLang="en-US" sz="1200">
                <a:latin typeface="+mj-ea"/>
                <a:ea typeface="+mj-ea"/>
              </a:rPr>
              <a:t>데이터가 전달되면 </a:t>
            </a:r>
            <a:r>
              <a:rPr lang="en-US" altLang="ko-KR" sz="1200">
                <a:latin typeface="+mj-ea"/>
                <a:ea typeface="+mj-ea"/>
              </a:rPr>
              <a:t>&lt;foreach&gt; </a:t>
            </a:r>
            <a:r>
              <a:rPr lang="ko-KR" altLang="en-US" sz="1200">
                <a:latin typeface="+mj-ea"/>
                <a:ea typeface="+mj-ea"/>
              </a:rPr>
              <a:t>태그로 </a:t>
            </a:r>
            <a:r>
              <a:rPr lang="en-US" altLang="ko-KR" sz="1200">
                <a:latin typeface="+mj-ea"/>
                <a:ea typeface="+mj-ea"/>
              </a:rPr>
              <a:t>Map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데이터의 값을 반복해서 접근한 후 </a:t>
            </a:r>
            <a:r>
              <a:rPr lang="en-US" altLang="ko-KR" sz="1200">
                <a:latin typeface="+mj-ea"/>
                <a:ea typeface="+mj-ea"/>
              </a:rPr>
              <a:t>in </a:t>
            </a:r>
            <a:r>
              <a:rPr lang="ko-KR" altLang="en-US" sz="1200">
                <a:latin typeface="+mj-ea"/>
                <a:ea typeface="+mj-ea"/>
              </a:rPr>
              <a:t>조건절에 조건 값으로 추가합니다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12421" y="1962474"/>
            <a:ext cx="6812653" cy="33631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73731" name="직사각형 73730"/>
          <p:cNvSpPr txBox="1"/>
          <p:nvPr/>
        </p:nvSpPr>
        <p:spPr>
          <a:xfrm>
            <a:off x="1908212" y="5646990"/>
            <a:ext cx="2027126" cy="26613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where name in (       ,        )</a:t>
            </a:r>
          </a:p>
        </p:txBody>
      </p:sp>
      <p:cxnSp>
        <p:nvCxnSpPr>
          <p:cNvPr id="73732" name="직선 연결선 73731"/>
          <p:cNvCxnSpPr/>
          <p:nvPr/>
        </p:nvCxnSpPr>
        <p:spPr>
          <a:xfrm>
            <a:off x="4464496" y="4001597"/>
            <a:ext cx="2323294" cy="131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33" name="자유형 73732"/>
          <p:cNvSpPr/>
          <p:nvPr/>
        </p:nvSpPr>
        <p:spPr>
          <a:xfrm>
            <a:off x="3144422" y="4031415"/>
            <a:ext cx="1960613" cy="1613228"/>
          </a:xfrm>
          <a:custGeom>
            <a:avLst/>
            <a:gdLst>
              <a:gd name="connsiteX0" fmla="*/ 1960684 w 1960613"/>
              <a:gd name="connsiteY0" fmla="*/ -3492 h 1613228"/>
              <a:gd name="connsiteX1" fmla="*/ 1473648 w 1960613"/>
              <a:gd name="connsiteY1" fmla="*/ 1049559 h 1613228"/>
              <a:gd name="connsiteX2" fmla="*/ 354780 w 1960613"/>
              <a:gd name="connsiteY2" fmla="*/ 1049559 h 1613228"/>
              <a:gd name="connsiteX3" fmla="*/ -624 w 1960613"/>
              <a:gd name="connsiteY3" fmla="*/ 1615575 h 161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0613" h="1613228">
                <a:moveTo>
                  <a:pt x="1960684" y="-3492"/>
                </a:moveTo>
                <a:cubicBezTo>
                  <a:pt x="1879511" y="172016"/>
                  <a:pt x="1741299" y="874050"/>
                  <a:pt x="1473648" y="1049559"/>
                </a:cubicBezTo>
                <a:cubicBezTo>
                  <a:pt x="1205998" y="1225067"/>
                  <a:pt x="600492" y="955223"/>
                  <a:pt x="354780" y="1049559"/>
                </a:cubicBezTo>
                <a:cubicBezTo>
                  <a:pt x="109068" y="1143895"/>
                  <a:pt x="58609" y="1521238"/>
                  <a:pt x="-624" y="1615575"/>
                </a:cubicBezTo>
              </a:path>
            </a:pathLst>
          </a:cu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734" name="직사각형 73733"/>
          <p:cNvSpPr/>
          <p:nvPr/>
        </p:nvSpPr>
        <p:spPr>
          <a:xfrm>
            <a:off x="2876037" y="5581174"/>
            <a:ext cx="1005226" cy="44754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735" name="순서도: 처리 73734"/>
          <p:cNvSpPr/>
          <p:nvPr/>
        </p:nvSpPr>
        <p:spPr>
          <a:xfrm>
            <a:off x="9920287" y="4038796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3737" name="직선 연결선 73736"/>
          <p:cNvCxnSpPr/>
          <p:nvPr/>
        </p:nvCxnSpPr>
        <p:spPr>
          <a:xfrm flipV="1">
            <a:off x="1395412" y="3667321"/>
            <a:ext cx="1123950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500809"/>
            <a:ext cx="7605211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MemberServlet </a:t>
            </a:r>
            <a:r>
              <a:rPr lang="ko-KR" altLang="en-US" sz="1200">
                <a:latin typeface="+mj-ea"/>
                <a:ea typeface="+mj-ea"/>
              </a:rPr>
              <a:t>클래스에서는 브라우저에서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 </a:t>
            </a:r>
            <a:r>
              <a:rPr lang="en-US" altLang="ko-KR" sz="1200">
                <a:latin typeface="+mj-ea"/>
                <a:ea typeface="+mj-ea"/>
              </a:rPr>
              <a:t>foreachSelect</a:t>
            </a:r>
            <a:r>
              <a:rPr lang="ko-KR" altLang="en-US" sz="1200">
                <a:latin typeface="+mj-ea"/>
                <a:ea typeface="+mj-ea"/>
              </a:rPr>
              <a:t>로 요청하면 </a:t>
            </a:r>
            <a:r>
              <a:rPr lang="en-US" altLang="ko-KR" sz="1200">
                <a:latin typeface="+mj-ea"/>
                <a:ea typeface="+mj-ea"/>
              </a:rPr>
              <a:t>ArrayList</a:t>
            </a:r>
            <a:r>
              <a:rPr lang="ko-KR" altLang="en-US" sz="1200">
                <a:latin typeface="+mj-ea"/>
                <a:ea typeface="+mj-ea"/>
              </a:rPr>
              <a:t>에 회원 이름을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저장하여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34191" y="2014843"/>
            <a:ext cx="7147063" cy="4124325"/>
            <a:chOff x="617054" y="1962474"/>
            <a:chExt cx="8229600" cy="5314949"/>
          </a:xfrm>
        </p:grpSpPr>
        <p:pic>
          <p:nvPicPr>
            <p:cNvPr id="747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636104" y="1962474"/>
              <a:ext cx="8210550" cy="119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617054" y="3153098"/>
              <a:ext cx="8229600" cy="412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3" y="1510748"/>
            <a:ext cx="7692885" cy="44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클래스에서는 이름이 저장된 </a:t>
            </a:r>
            <a:r>
              <a:rPr lang="en-US" altLang="ko-KR" sz="1200">
                <a:latin typeface="+mj-ea"/>
                <a:ea typeface="+mj-ea"/>
              </a:rPr>
              <a:t>ArrayList</a:t>
            </a:r>
            <a:r>
              <a:rPr lang="ko-KR" altLang="en-US" sz="1200">
                <a:latin typeface="+mj-ea"/>
                <a:ea typeface="+mj-ea"/>
              </a:rPr>
              <a:t>를 다시 </a:t>
            </a:r>
            <a:r>
              <a:rPr lang="en-US" altLang="ko-KR" sz="1200">
                <a:latin typeface="+mj-ea"/>
                <a:ea typeface="+mj-ea"/>
              </a:rPr>
              <a:t>SqlSession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selectList() </a:t>
            </a:r>
            <a:r>
              <a:rPr lang="ko-KR" altLang="en-US" sz="1200">
                <a:latin typeface="+mj-ea"/>
                <a:ea typeface="+mj-ea"/>
              </a:rPr>
              <a:t>메서드를 호출하면서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SQL</a:t>
            </a:r>
            <a:r>
              <a:rPr lang="ko-KR" altLang="en-US" sz="1200">
                <a:latin typeface="+mj-ea"/>
                <a:ea typeface="+mj-ea"/>
              </a:rPr>
              <a:t>문으로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64095" y="1972413"/>
            <a:ext cx="6867525" cy="23473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530626"/>
            <a:ext cx="7474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http://localhost:8090/pro23/mem4.do?action=foreachSelect</a:t>
            </a:r>
            <a:r>
              <a:rPr lang="ko-KR" altLang="en-US" sz="1200">
                <a:latin typeface="+mj-ea"/>
                <a:ea typeface="+mj-ea"/>
              </a:rPr>
              <a:t>로 요청하여 결과를 확인합니다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62319" y="2560057"/>
            <a:ext cx="5943600" cy="1161415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4592619" y="2256183"/>
            <a:ext cx="2841851" cy="506219"/>
          </a:xfrm>
          <a:prstGeom prst="wedgeRectCallout">
            <a:avLst>
              <a:gd name="adj1" fmla="val -58337"/>
              <a:gd name="adj2" fmla="val 50259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select * from t_member</a:t>
            </a:r>
            <a:b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</a:b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where name in(‘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홍길동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’, ’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이순신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’, ’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차범근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’)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23.5.4 &lt;forEach&gt; </a:t>
            </a:r>
            <a:r>
              <a:rPr lang="ko-KR" altLang="en-US" b="1"/>
              <a:t>태그로 회원 정보 추가하기</a:t>
            </a:r>
            <a:r>
              <a:rPr lang="en-US" altLang="ko-KR" b="1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5557" y="1761235"/>
            <a:ext cx="7156173" cy="26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92879" y="2038234"/>
            <a:ext cx="5413040" cy="4688492"/>
            <a:chOff x="366713" y="0"/>
            <a:chExt cx="8410575" cy="7829550"/>
          </a:xfrm>
        </p:grpSpPr>
        <p:pic>
          <p:nvPicPr>
            <p:cNvPr id="778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66713" y="0"/>
              <a:ext cx="8410575" cy="701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80885" y="7019925"/>
              <a:ext cx="8267700" cy="80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cxnSp>
        <p:nvCxnSpPr>
          <p:cNvPr id="77828" name="직선 연결선 77827"/>
          <p:cNvCxnSpPr/>
          <p:nvPr/>
        </p:nvCxnSpPr>
        <p:spPr>
          <a:xfrm>
            <a:off x="4252912" y="5038921"/>
            <a:ext cx="1066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29" name="직선 연결선 77828"/>
          <p:cNvCxnSpPr/>
          <p:nvPr/>
        </p:nvCxnSpPr>
        <p:spPr>
          <a:xfrm>
            <a:off x="3367087" y="5219896"/>
            <a:ext cx="1628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30" name="직선 연결선 77829"/>
          <p:cNvCxnSpPr/>
          <p:nvPr/>
        </p:nvCxnSpPr>
        <p:spPr>
          <a:xfrm>
            <a:off x="5357812" y="5038921"/>
            <a:ext cx="75247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636104" y="1510748"/>
            <a:ext cx="7494105" cy="44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서블릿에서는 브라우저에서 전송된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 </a:t>
            </a:r>
            <a:r>
              <a:rPr lang="en-US" altLang="ko-KR" sz="1200">
                <a:latin typeface="+mj-ea"/>
                <a:ea typeface="+mj-ea"/>
              </a:rPr>
              <a:t>foreachInsert</a:t>
            </a:r>
            <a:r>
              <a:rPr lang="ko-KR" altLang="en-US" sz="1200">
                <a:latin typeface="+mj-ea"/>
                <a:ea typeface="+mj-ea"/>
              </a:rPr>
              <a:t>에 대해 세 명의 회원 정보를 </a:t>
            </a:r>
            <a:r>
              <a:rPr lang="en-US" altLang="ko-KR" sz="1200">
                <a:latin typeface="+mj-ea"/>
                <a:ea typeface="+mj-ea"/>
              </a:rPr>
              <a:t>memList</a:t>
            </a:r>
            <a:r>
              <a:rPr lang="ko-KR" altLang="en-US" sz="1200">
                <a:latin typeface="+mj-ea"/>
                <a:ea typeface="+mj-ea"/>
              </a:rPr>
              <a:t>에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저장한 후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전달하도록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7915" y="1972413"/>
            <a:ext cx="7066722" cy="4035287"/>
            <a:chOff x="452437" y="1972413"/>
            <a:chExt cx="8258175" cy="5147321"/>
          </a:xfrm>
        </p:grpSpPr>
        <p:pic>
          <p:nvPicPr>
            <p:cNvPr id="788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52437" y="1972413"/>
              <a:ext cx="8239125" cy="120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52437" y="3157334"/>
              <a:ext cx="8258175" cy="396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1" y="1480930"/>
            <a:ext cx="7891669" cy="45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mybatis-3.4.6.jar</a:t>
            </a:r>
            <a:r>
              <a:rPr lang="ko-KR" altLang="en-US" sz="1200">
                <a:latin typeface="+mj-ea"/>
                <a:ea typeface="+mj-ea"/>
              </a:rPr>
              <a:t>를 복사해 새로 만든 프로젝트의 </a:t>
            </a:r>
            <a:r>
              <a:rPr lang="en-US" altLang="ko-KR" sz="1200">
                <a:latin typeface="+mj-ea"/>
                <a:ea typeface="+mj-ea"/>
              </a:rPr>
              <a:t>lib </a:t>
            </a:r>
            <a:r>
              <a:rPr lang="ko-KR" altLang="en-US" sz="1200">
                <a:latin typeface="+mj-ea"/>
                <a:ea typeface="+mj-ea"/>
              </a:rPr>
              <a:t>폴더에 붙여 넣습니다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이 버전에 대응하는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ojdbc6.jar </a:t>
            </a:r>
            <a:r>
              <a:rPr lang="ko-KR" altLang="en-US" sz="1200">
                <a:latin typeface="+mj-ea"/>
                <a:ea typeface="+mj-ea"/>
              </a:rPr>
              <a:t>파일도 복사해 붙여 넣습니다</a:t>
            </a:r>
            <a:r>
              <a:rPr lang="en-US" altLang="ko-KR" sz="1200">
                <a:latin typeface="+mj-ea"/>
                <a:ea typeface="+mj-ea"/>
              </a:rPr>
              <a:t>. JSTL </a:t>
            </a:r>
            <a:r>
              <a:rPr lang="ko-KR" altLang="en-US" sz="1200">
                <a:latin typeface="+mj-ea"/>
                <a:ea typeface="+mj-ea"/>
              </a:rPr>
              <a:t>관련 라이브러리도 </a:t>
            </a:r>
            <a:r>
              <a:rPr lang="en-US" altLang="ko-KR" sz="1200">
                <a:latin typeface="+mj-ea"/>
                <a:ea typeface="+mj-ea"/>
              </a:rPr>
              <a:t>14</a:t>
            </a:r>
            <a:r>
              <a:rPr lang="ko-KR" altLang="en-US" sz="1200">
                <a:latin typeface="+mj-ea"/>
                <a:ea typeface="+mj-ea"/>
              </a:rPr>
              <a:t>장을 참고하여 복사해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631868" y="2160104"/>
            <a:ext cx="2943984" cy="312744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520687"/>
            <a:ext cx="8001000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클래스에서는 서블릿에서 회원 정보로 설정된 </a:t>
            </a:r>
            <a:r>
              <a:rPr lang="en-US" altLang="ko-KR" sz="1200">
                <a:latin typeface="+mj-ea"/>
                <a:ea typeface="+mj-ea"/>
              </a:rPr>
              <a:t>MemberVO </a:t>
            </a:r>
            <a:r>
              <a:rPr lang="ko-KR" altLang="en-US" sz="1200">
                <a:latin typeface="+mj-ea"/>
                <a:ea typeface="+mj-ea"/>
              </a:rPr>
              <a:t>객체를 저장한 </a:t>
            </a:r>
            <a:r>
              <a:rPr lang="en-US" altLang="ko-KR" sz="1200">
                <a:latin typeface="+mj-ea"/>
                <a:ea typeface="+mj-ea"/>
              </a:rPr>
              <a:t>memList</a:t>
            </a:r>
            <a:r>
              <a:rPr lang="ko-KR" altLang="en-US" sz="1200">
                <a:latin typeface="+mj-ea"/>
                <a:ea typeface="+mj-ea"/>
              </a:rPr>
              <a:t>를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전달받습니다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이를 다시 </a:t>
            </a:r>
            <a:r>
              <a:rPr lang="en-US" altLang="ko-KR" sz="1200">
                <a:latin typeface="+mj-ea"/>
                <a:ea typeface="+mj-ea"/>
              </a:rPr>
              <a:t>SqlSession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insert() </a:t>
            </a:r>
            <a:r>
              <a:rPr lang="ko-KR" altLang="en-US" sz="1200">
                <a:latin typeface="+mj-ea"/>
                <a:ea typeface="+mj-ea"/>
              </a:rPr>
              <a:t>메서드로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93912" y="1982352"/>
            <a:ext cx="6589643" cy="25397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79875" name="순서도: 처리 79874"/>
          <p:cNvSpPr/>
          <p:nvPr/>
        </p:nvSpPr>
        <p:spPr>
          <a:xfrm>
            <a:off x="1398725" y="3196051"/>
            <a:ext cx="352010" cy="232948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3" y="1510748"/>
            <a:ext cx="7832033" cy="44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4. http://localhost:8090/pro23/mem4.do?action=foreachInsert</a:t>
            </a:r>
            <a:r>
              <a:rPr lang="ko-KR" altLang="en-US" sz="1200">
                <a:latin typeface="+mj-ea"/>
                <a:ea typeface="+mj-ea"/>
              </a:rPr>
              <a:t>로 요청하면 다음과 같이 박길동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이길동</a:t>
            </a:r>
            <a:r>
              <a:rPr lang="en-US" altLang="ko-KR" sz="1200">
                <a:latin typeface="+mj-ea"/>
                <a:ea typeface="+mj-ea"/>
              </a:rPr>
              <a:t>, </a:t>
            </a:r>
          </a:p>
          <a:p>
            <a:pPr lvl="0"/>
            <a:r>
              <a:rPr lang="ko-KR" altLang="en-US" sz="1200">
                <a:latin typeface="+mj-ea"/>
                <a:ea typeface="+mj-ea"/>
              </a:rPr>
              <a:t>   세 명의 회원 정보가 한꺼번에 추가된 것을 볼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91478" y="1972413"/>
            <a:ext cx="5943600" cy="24847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50504" y="2206487"/>
            <a:ext cx="5546035" cy="5665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23.5.5 &lt;sql&gt;  </a:t>
            </a:r>
            <a:r>
              <a:rPr lang="ko-KR" altLang="en-US" b="1"/>
              <a:t>태그와 </a:t>
            </a:r>
            <a:r>
              <a:rPr lang="en-US" altLang="ko-KR" b="1"/>
              <a:t>&lt;include&gt; </a:t>
            </a:r>
            <a:r>
              <a:rPr lang="ko-KR" altLang="en-US" b="1"/>
              <a:t>태그로 </a:t>
            </a:r>
            <a:r>
              <a:rPr lang="en-US" altLang="ko-KR" b="1"/>
              <a:t>SQL</a:t>
            </a:r>
            <a:r>
              <a:rPr lang="ko-KR" altLang="en-US" b="1"/>
              <a:t>문 중복 제거하기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06636" y="1790048"/>
            <a:ext cx="6598754" cy="48842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11523" y="1600200"/>
            <a:ext cx="7571293" cy="31801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461052"/>
            <a:ext cx="6549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마이바티스에서 오라클 연동해 </a:t>
            </a:r>
            <a:r>
              <a:rPr lang="en-US" altLang="ko-KR" sz="1200" b="1">
                <a:latin typeface="+mj-ea"/>
                <a:ea typeface="+mj-ea"/>
              </a:rPr>
              <a:t>like </a:t>
            </a:r>
            <a:r>
              <a:rPr lang="ko-KR" altLang="en-US" sz="1200" b="1">
                <a:latin typeface="+mj-ea"/>
                <a:ea typeface="+mj-ea"/>
              </a:rPr>
              <a:t>검색하는 방법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75828" y="1738051"/>
            <a:ext cx="6609522" cy="3018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사각형 설명선 8"/>
          <p:cNvSpPr/>
          <p:nvPr/>
        </p:nvSpPr>
        <p:spPr>
          <a:xfrm>
            <a:off x="4180589" y="2587582"/>
            <a:ext cx="2486025" cy="235129"/>
          </a:xfrm>
          <a:prstGeom prst="wedgeRectCallout">
            <a:avLst>
              <a:gd name="adj1" fmla="val -60541"/>
              <a:gd name="adj2" fmla="val 29466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이렇게 작성하면 실행 시 에러 발생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!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4973127" y="3925957"/>
            <a:ext cx="2212864" cy="457200"/>
          </a:xfrm>
          <a:prstGeom prst="wedgeRectCallout">
            <a:avLst>
              <a:gd name="adj1" fmla="val -67905"/>
              <a:gd name="adj2" fmla="val 30099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#{name} 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앞에는 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'%' ||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를 붙인다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</a:p>
          <a:p>
            <a:pPr algn="l" latinLnBrk="1">
              <a:spcAft>
                <a:spcPct val="3000"/>
              </a:spcAft>
            </a:pP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에는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|| ‘%’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를 붙인다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38130" y="2594113"/>
            <a:ext cx="1972917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38130" y="4244009"/>
            <a:ext cx="2584174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1A037-D3A8-A7FD-4FDF-3B7E63FA0502}"/>
              </a:ext>
            </a:extLst>
          </p:cNvPr>
          <p:cNvSpPr txBox="1"/>
          <p:nvPr/>
        </p:nvSpPr>
        <p:spPr>
          <a:xfrm>
            <a:off x="875828" y="5092700"/>
            <a:ext cx="527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도전</a:t>
            </a:r>
            <a:r>
              <a:rPr lang="en-US" altLang="ko-KR" b="1" dirty="0">
                <a:solidFill>
                  <a:srgbClr val="FF0000"/>
                </a:solidFill>
              </a:rPr>
              <a:t>!  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해당 문자를 포함한 이름 검색하기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779817" y="1512923"/>
            <a:ext cx="4830419" cy="26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</a:pPr>
            <a:r>
              <a:rPr lang="ko-KR" altLang="en-US" sz="1200" b="1">
                <a:latin typeface="+mj-ea"/>
                <a:ea typeface="+mj-ea"/>
              </a:rPr>
              <a:t>마이바티스 동적 </a:t>
            </a:r>
            <a:r>
              <a:rPr lang="en-US" altLang="ko-KR" sz="1200" b="1">
                <a:latin typeface="+mj-ea"/>
                <a:ea typeface="+mj-ea"/>
              </a:rPr>
              <a:t>SQL </a:t>
            </a:r>
            <a:r>
              <a:rPr lang="ko-KR" altLang="en-US" sz="1200" b="1">
                <a:latin typeface="+mj-ea"/>
                <a:ea typeface="+mj-ea"/>
              </a:rPr>
              <a:t>기능 관련 사이트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7323" y="1879194"/>
            <a:ext cx="7088970" cy="3001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400" b="1">
                <a:hlinkClick r:id="rId2"/>
              </a:rPr>
              <a:t> https://www.mybatis.org/mybatis-3/ko/dynamic-sql.html</a:t>
            </a:r>
            <a:endParaRPr lang="en-US" altLang="ko-KR" sz="1400" b="1"/>
          </a:p>
        </p:txBody>
      </p:sp>
      <p:sp>
        <p:nvSpPr>
          <p:cNvPr id="13" name="TextBox 12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14" name="그림 1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97323" y="2330449"/>
            <a:ext cx="7088970" cy="34480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23.3.1 </a:t>
            </a:r>
            <a:r>
              <a:rPr lang="ko-KR" altLang="en-US" b="1"/>
              <a:t>마이바티스 설정 파일 작성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2999" y="1942308"/>
            <a:ext cx="2011641" cy="265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마이바티스 관련 설정 파일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57470" y="2184664"/>
          <a:ext cx="7142922" cy="891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84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설정 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SqlMapConfig.xml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데이터베이스 연동 시 반환되는 값을 저장할 </a:t>
                      </a:r>
                      <a:r>
                        <a:rPr lang="ko-KR" altLang="en-US" sz="1000" b="1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빈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이나 </a:t>
                      </a:r>
                      <a:r>
                        <a:rPr lang="ko-KR" altLang="en-US" sz="1000" b="1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트랜잭션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1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데이터소스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등 </a:t>
                      </a:r>
                      <a:r>
                        <a:rPr lang="ko-KR" altLang="en-US" sz="1000" b="1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마이바티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000" b="1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스 관련 정보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를 설정합니다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56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member.xml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 정보 관련 </a:t>
                      </a:r>
                      <a:r>
                        <a:rPr lang="en-US" altLang="ko-KR" sz="1000" b="1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SQL</a:t>
                      </a:r>
                      <a:r>
                        <a:rPr lang="ko-KR" altLang="en-US" sz="1000" b="1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문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설정합니다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5617" y="3429000"/>
            <a:ext cx="7828614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설정 파일들을 추가합니다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이때 각 설정 파일은 </a:t>
            </a:r>
            <a:r>
              <a:rPr lang="en-US" altLang="ko-KR" sz="1200">
                <a:latin typeface="+mj-ea"/>
                <a:ea typeface="+mj-ea"/>
              </a:rPr>
              <a:t>src </a:t>
            </a:r>
            <a:r>
              <a:rPr lang="ko-KR" altLang="en-US" sz="1200">
                <a:latin typeface="+mj-ea"/>
                <a:ea typeface="+mj-ea"/>
              </a:rPr>
              <a:t>패키지 아래에 위치해야 한다는 것을 잊지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마세요</a:t>
            </a:r>
          </a:p>
        </p:txBody>
      </p:sp>
      <p:pic>
        <p:nvPicPr>
          <p:cNvPr id="9" name="그림 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90969" y="4062620"/>
            <a:ext cx="211455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사각형 설명선 9"/>
          <p:cNvSpPr/>
          <p:nvPr/>
        </p:nvSpPr>
        <p:spPr>
          <a:xfrm>
            <a:off x="3528983" y="4502426"/>
            <a:ext cx="3376935" cy="652938"/>
          </a:xfrm>
          <a:prstGeom prst="wedgeRectCallout">
            <a:avLst>
              <a:gd name="adj1" fmla="val -49934"/>
              <a:gd name="adj2" fmla="val 69244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  <a:defRPr/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src 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패키지 아래에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SqlMapConfig.xml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은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mybatis</a:t>
            </a:r>
          </a:p>
          <a:p>
            <a:pPr algn="l" latinLnBrk="1">
              <a:spcAft>
                <a:spcPct val="3000"/>
              </a:spcAft>
              <a:defRPr/>
            </a:pP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패키지에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, member.xml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은 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/mybatis/mappers 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패키지에</a:t>
            </a:r>
          </a:p>
          <a:p>
            <a:pPr algn="l" latinLnBrk="1">
              <a:spcAft>
                <a:spcPct val="3000"/>
              </a:spcAft>
              <a:defRPr/>
            </a:pP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위치합니다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06286" y="1461053"/>
            <a:ext cx="7673006" cy="451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또한 </a:t>
            </a:r>
            <a:r>
              <a:rPr lang="en-US" altLang="ko-KR" sz="1200">
                <a:latin typeface="+mj-ea"/>
                <a:ea typeface="+mj-ea"/>
              </a:rPr>
              <a:t>src </a:t>
            </a:r>
            <a:r>
              <a:rPr lang="ko-KR" altLang="en-US" sz="1200">
                <a:latin typeface="+mj-ea"/>
                <a:ea typeface="+mj-ea"/>
              </a:rPr>
              <a:t>아래 </a:t>
            </a:r>
            <a:r>
              <a:rPr lang="en-US" altLang="ko-KR" sz="1200">
                <a:latin typeface="+mj-ea"/>
                <a:ea typeface="+mj-ea"/>
              </a:rPr>
              <a:t>mybatis </a:t>
            </a:r>
            <a:r>
              <a:rPr lang="ko-KR" altLang="en-US" sz="1200">
                <a:latin typeface="+mj-ea"/>
                <a:ea typeface="+mj-ea"/>
              </a:rPr>
              <a:t>패키지에서 마우스 오른쪽 버튼을 클릭한 후 </a:t>
            </a:r>
            <a:r>
              <a:rPr lang="en-US" altLang="ko-KR" sz="1200">
                <a:latin typeface="+mj-ea"/>
                <a:ea typeface="+mj-ea"/>
              </a:rPr>
              <a:t>New &gt; other &gt; XML File</a:t>
            </a:r>
            <a:r>
              <a:rPr lang="ko-KR" altLang="en-US" sz="1200">
                <a:latin typeface="+mj-ea"/>
                <a:ea typeface="+mj-ea"/>
              </a:rPr>
              <a:t>을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파일 이름을 </a:t>
            </a:r>
            <a:r>
              <a:rPr lang="en-US" altLang="ko-KR" sz="1200">
                <a:latin typeface="+mj-ea"/>
                <a:ea typeface="+mj-ea"/>
              </a:rPr>
              <a:t>SqlMapConfig.xml</a:t>
            </a:r>
            <a:r>
              <a:rPr lang="ko-KR" altLang="en-US" sz="1200">
                <a:latin typeface="+mj-ea"/>
                <a:ea typeface="+mj-ea"/>
              </a:rPr>
              <a:t>로 입력하여 파일을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286" y="3876261"/>
            <a:ext cx="7931427" cy="446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다시 </a:t>
            </a:r>
            <a:r>
              <a:rPr lang="en-US" altLang="ko-KR" sz="1200">
                <a:latin typeface="+mj-ea"/>
                <a:ea typeface="+mj-ea"/>
              </a:rPr>
              <a:t>mybatis </a:t>
            </a:r>
            <a:r>
              <a:rPr lang="ko-KR" altLang="en-US" sz="1200">
                <a:latin typeface="+mj-ea"/>
                <a:ea typeface="+mj-ea"/>
              </a:rPr>
              <a:t>패키지를 선택하고 </a:t>
            </a:r>
            <a:r>
              <a:rPr lang="en-US" altLang="ko-KR" sz="1200">
                <a:latin typeface="+mj-ea"/>
                <a:ea typeface="+mj-ea"/>
              </a:rPr>
              <a:t>mybatis.mappers </a:t>
            </a:r>
            <a:r>
              <a:rPr lang="ko-KR" altLang="en-US" sz="1200">
                <a:latin typeface="+mj-ea"/>
                <a:ea typeface="+mj-ea"/>
              </a:rPr>
              <a:t>패키지를 만든 다음 </a:t>
            </a:r>
            <a:r>
              <a:rPr lang="en-US" altLang="ko-KR" sz="1200">
                <a:latin typeface="+mj-ea"/>
                <a:ea typeface="+mj-ea"/>
              </a:rPr>
              <a:t>mappers </a:t>
            </a:r>
            <a:r>
              <a:rPr lang="ko-KR" altLang="en-US" sz="1200">
                <a:latin typeface="+mj-ea"/>
                <a:ea typeface="+mj-ea"/>
              </a:rPr>
              <a:t>패키지에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54611" y="2066924"/>
            <a:ext cx="2209800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954611" y="4555020"/>
            <a:ext cx="2162175" cy="1504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244335"/>
            <a:ext cx="7335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SqlMapConfig.xml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35224" y="1539113"/>
            <a:ext cx="6094642" cy="5318887"/>
            <a:chOff x="408333" y="1947863"/>
            <a:chExt cx="8297517" cy="7734303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38150" y="1947863"/>
              <a:ext cx="8267700" cy="296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08333" y="4910141"/>
              <a:ext cx="8172450" cy="4772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1268" name="설명선 1(강조선) 11267"/>
          <p:cNvSpPr/>
          <p:nvPr/>
        </p:nvSpPr>
        <p:spPr>
          <a:xfrm>
            <a:off x="6934474" y="3429000"/>
            <a:ext cx="2083442" cy="458853"/>
          </a:xfrm>
          <a:prstGeom prst="accentCallout1">
            <a:avLst>
              <a:gd name="adj1" fmla="val 18750"/>
              <a:gd name="adj2" fmla="val -8333"/>
              <a:gd name="adj3" fmla="val 160623"/>
              <a:gd name="adj4" fmla="val -154809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커넥션풀을 활용할 때: </a:t>
            </a:r>
            <a:r>
              <a:rPr lang="en-US" altLang="ko-KR" sz="1000"/>
              <a:t>POOLED</a:t>
            </a:r>
          </a:p>
          <a:p>
            <a:pPr algn="ctr">
              <a:defRPr/>
            </a:pPr>
            <a:r>
              <a:rPr lang="ko-KR" altLang="en-US" sz="1000"/>
              <a:t>활용하지 않을때: </a:t>
            </a:r>
            <a:r>
              <a:rPr lang="en-US" altLang="ko-KR" sz="1000"/>
              <a:t>UNPOOLED</a:t>
            </a:r>
          </a:p>
        </p:txBody>
      </p:sp>
      <p:sp>
        <p:nvSpPr>
          <p:cNvPr id="11269" name="직사각형 11268"/>
          <p:cNvSpPr txBox="1"/>
          <p:nvPr/>
        </p:nvSpPr>
        <p:spPr>
          <a:xfrm>
            <a:off x="28326" y="3943660"/>
            <a:ext cx="1901987" cy="845510"/>
          </a:xfrm>
          <a:prstGeom prst="rect">
            <a:avLst/>
          </a:prstGeom>
          <a:ln w="12700" cap="flat" cmpd="sng">
            <a:solidFill>
              <a:srgbClr val="FF6600"/>
            </a:solidFill>
            <a:prstDash val="sysDot"/>
            <a:rou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0" i="0">
                <a:solidFill>
                  <a:schemeClr val="dk1"/>
                </a:solidFill>
                <a:latin typeface="+mj-ea"/>
                <a:ea typeface="+mj-ea"/>
                <a:cs typeface="+mn-cs"/>
              </a:rPr>
              <a:t>⓵데이터베이스 연동 시         </a:t>
            </a:r>
          </a:p>
          <a:p>
            <a:pPr lvl="0">
              <a:defRPr/>
            </a:pPr>
            <a:r>
              <a:rPr lang="ko-KR" altLang="en-US" sz="1000" b="0" i="0">
                <a:solidFill>
                  <a:schemeClr val="dk1"/>
                </a:solidFill>
                <a:latin typeface="+mj-ea"/>
                <a:ea typeface="+mj-ea"/>
                <a:cs typeface="+mn-cs"/>
              </a:rPr>
              <a:t>  반환되는 값을 저장할 빈,</a:t>
            </a:r>
          </a:p>
          <a:p>
            <a:pPr lvl="0">
              <a:defRPr/>
            </a:pPr>
            <a:r>
              <a:rPr lang="ko-KR" altLang="en-US" sz="1000" b="0" i="0">
                <a:solidFill>
                  <a:schemeClr val="dk1"/>
                </a:solidFill>
                <a:latin typeface="+mj-ea"/>
                <a:ea typeface="+mj-ea"/>
                <a:cs typeface="+mn-cs"/>
              </a:rPr>
              <a:t>⓶ 트랜잭션</a:t>
            </a:r>
            <a:r>
              <a:rPr lang="en-US" altLang="ko-KR" sz="1000" b="0" i="0">
                <a:solidFill>
                  <a:schemeClr val="dk1"/>
                </a:solidFill>
                <a:latin typeface="+mj-ea"/>
                <a:ea typeface="+mj-ea"/>
                <a:cs typeface="+mn-cs"/>
              </a:rPr>
              <a:t>,</a:t>
            </a:r>
          </a:p>
          <a:p>
            <a:pPr lvl="0">
              <a:defRPr/>
            </a:pPr>
            <a:r>
              <a:rPr lang="en-US" altLang="ko-KR" sz="1000" b="0" i="0">
                <a:solidFill>
                  <a:schemeClr val="dk1"/>
                </a:solidFill>
                <a:latin typeface="+mj-ea"/>
                <a:ea typeface="+mj-ea"/>
                <a:cs typeface="+mn-cs"/>
              </a:rPr>
              <a:t>⓷ </a:t>
            </a:r>
            <a:r>
              <a:rPr lang="ko-KR" altLang="en-US" sz="1000" b="0" i="0">
                <a:solidFill>
                  <a:schemeClr val="dk1"/>
                </a:solidFill>
                <a:latin typeface="+mj-ea"/>
                <a:ea typeface="+mj-ea"/>
                <a:cs typeface="+mn-cs"/>
              </a:rPr>
              <a:t>데이터소스, </a:t>
            </a:r>
          </a:p>
          <a:p>
            <a:pPr lvl="0">
              <a:defRPr/>
            </a:pPr>
            <a:r>
              <a:rPr lang="ko-KR" altLang="en-US" sz="1000" b="0" i="0">
                <a:solidFill>
                  <a:schemeClr val="dk1"/>
                </a:solidFill>
                <a:latin typeface="+mj-ea"/>
                <a:ea typeface="+mj-ea"/>
                <a:cs typeface="+mn-cs"/>
              </a:rPr>
              <a:t>⓸마이바티스 관련 정보</a:t>
            </a:r>
            <a:endParaRPr lang="en-US" altLang="ko-KR" sz="1000" b="0" i="0">
              <a:solidFill>
                <a:schemeClr val="dk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1270" name="자유형 11269"/>
          <p:cNvSpPr/>
          <p:nvPr/>
        </p:nvSpPr>
        <p:spPr>
          <a:xfrm>
            <a:off x="1093445" y="3277194"/>
            <a:ext cx="603439" cy="913230"/>
          </a:xfrm>
          <a:custGeom>
            <a:avLst/>
            <a:gdLst>
              <a:gd name="connsiteX0" fmla="*/ 496007 w 603439"/>
              <a:gd name="connsiteY0" fmla="*/ 914494 h 913230"/>
              <a:gd name="connsiteX1" fmla="*/ 570416 w 603439"/>
              <a:gd name="connsiteY1" fmla="*/ 716071 h 913230"/>
              <a:gd name="connsiteX2" fmla="*/ -50 w 603439"/>
              <a:gd name="connsiteY2" fmla="*/ 71196 h 913230"/>
              <a:gd name="connsiteX3" fmla="*/ 607620 w 603439"/>
              <a:gd name="connsiteY3" fmla="*/ 9188 h 91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439" h="913230">
                <a:moveTo>
                  <a:pt x="496007" y="914494"/>
                </a:moveTo>
                <a:cubicBezTo>
                  <a:pt x="508408" y="881423"/>
                  <a:pt x="653092" y="856620"/>
                  <a:pt x="570416" y="716071"/>
                </a:cubicBezTo>
                <a:cubicBezTo>
                  <a:pt x="487739" y="575521"/>
                  <a:pt x="-6251" y="189009"/>
                  <a:pt x="-50" y="71196"/>
                </a:cubicBezTo>
                <a:cubicBezTo>
                  <a:pt x="6149" y="-46618"/>
                  <a:pt x="506341" y="19523"/>
                  <a:pt x="607620" y="9188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71" name="자유형 11270"/>
          <p:cNvSpPr/>
          <p:nvPr/>
        </p:nvSpPr>
        <p:spPr>
          <a:xfrm>
            <a:off x="862424" y="4055771"/>
            <a:ext cx="1034584" cy="335848"/>
          </a:xfrm>
          <a:custGeom>
            <a:avLst/>
            <a:gdLst>
              <a:gd name="connsiteX0" fmla="*/ -4657 w 1034584"/>
              <a:gd name="connsiteY0" fmla="*/ 321939 h 335848"/>
              <a:gd name="connsiteX1" fmla="*/ 429392 w 1034584"/>
              <a:gd name="connsiteY1" fmla="*/ 334340 h 335848"/>
              <a:gd name="connsiteX2" fmla="*/ 801436 w 1034584"/>
              <a:gd name="connsiteY2" fmla="*/ 284735 h 335848"/>
              <a:gd name="connsiteX3" fmla="*/ 913049 w 1034584"/>
              <a:gd name="connsiteY3" fmla="*/ 73910 h 335848"/>
              <a:gd name="connsiteX4" fmla="*/ 1037063 w 1034584"/>
              <a:gd name="connsiteY4" fmla="*/ -498 h 33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584" h="335848">
                <a:moveTo>
                  <a:pt x="-4657" y="321939"/>
                </a:moveTo>
                <a:cubicBezTo>
                  <a:pt x="67683" y="324006"/>
                  <a:pt x="295043" y="340541"/>
                  <a:pt x="429392" y="334340"/>
                </a:cubicBezTo>
                <a:cubicBezTo>
                  <a:pt x="563741" y="328139"/>
                  <a:pt x="720826" y="328140"/>
                  <a:pt x="801436" y="284735"/>
                </a:cubicBezTo>
                <a:cubicBezTo>
                  <a:pt x="882045" y="241330"/>
                  <a:pt x="873777" y="121448"/>
                  <a:pt x="913049" y="73910"/>
                </a:cubicBezTo>
                <a:cubicBezTo>
                  <a:pt x="952320" y="26370"/>
                  <a:pt x="1016394" y="11902"/>
                  <a:pt x="1037063" y="-498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72" name="자유형 11271"/>
          <p:cNvSpPr/>
          <p:nvPr/>
        </p:nvSpPr>
        <p:spPr>
          <a:xfrm>
            <a:off x="998934" y="4317729"/>
            <a:ext cx="899603" cy="203669"/>
          </a:xfrm>
          <a:custGeom>
            <a:avLst/>
            <a:gdLst>
              <a:gd name="connsiteX0" fmla="*/ -4751 w 899603"/>
              <a:gd name="connsiteY0" fmla="*/ 196397 h 203669"/>
              <a:gd name="connsiteX1" fmla="*/ 466503 w 899603"/>
              <a:gd name="connsiteY1" fmla="*/ 196397 h 203669"/>
              <a:gd name="connsiteX2" fmla="*/ 788940 w 899603"/>
              <a:gd name="connsiteY2" fmla="*/ 97185 h 203669"/>
              <a:gd name="connsiteX3" fmla="*/ 900553 w 899603"/>
              <a:gd name="connsiteY3" fmla="*/ -2026 h 20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603" h="203669">
                <a:moveTo>
                  <a:pt x="-4751" y="196397"/>
                </a:moveTo>
                <a:cubicBezTo>
                  <a:pt x="73791" y="196397"/>
                  <a:pt x="334221" y="212932"/>
                  <a:pt x="466503" y="196397"/>
                </a:cubicBezTo>
                <a:cubicBezTo>
                  <a:pt x="598785" y="179862"/>
                  <a:pt x="716599" y="130255"/>
                  <a:pt x="788940" y="97185"/>
                </a:cubicBezTo>
                <a:cubicBezTo>
                  <a:pt x="861282" y="64114"/>
                  <a:pt x="881951" y="14509"/>
                  <a:pt x="900553" y="-2026"/>
                </a:cubicBezTo>
              </a:path>
            </a:pathLst>
          </a:cu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73" name="자유형 11272"/>
          <p:cNvSpPr/>
          <p:nvPr/>
        </p:nvSpPr>
        <p:spPr>
          <a:xfrm>
            <a:off x="1275754" y="4664859"/>
            <a:ext cx="434224" cy="1724647"/>
          </a:xfrm>
          <a:custGeom>
            <a:avLst/>
            <a:gdLst>
              <a:gd name="connsiteX0" fmla="*/ 226887 w 434224"/>
              <a:gd name="connsiteY0" fmla="*/ 10486 h 1724647"/>
              <a:gd name="connsiteX1" fmla="*/ 350901 w 434224"/>
              <a:gd name="connsiteY1" fmla="*/ 47690 h 1724647"/>
              <a:gd name="connsiteX2" fmla="*/ 214486 w 434224"/>
              <a:gd name="connsiteY2" fmla="*/ 518945 h 1724647"/>
              <a:gd name="connsiteX3" fmla="*/ 3661 w 434224"/>
              <a:gd name="connsiteY3" fmla="*/ 1647477 h 1724647"/>
              <a:gd name="connsiteX4" fmla="*/ 437712 w 434224"/>
              <a:gd name="connsiteY4" fmla="*/ 1622674 h 172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24" h="1724647">
                <a:moveTo>
                  <a:pt x="226887" y="10486"/>
                </a:moveTo>
                <a:cubicBezTo>
                  <a:pt x="247556" y="16687"/>
                  <a:pt x="352968" y="-37053"/>
                  <a:pt x="350901" y="47690"/>
                </a:cubicBezTo>
                <a:cubicBezTo>
                  <a:pt x="348834" y="132433"/>
                  <a:pt x="272359" y="252314"/>
                  <a:pt x="214486" y="518945"/>
                </a:cubicBezTo>
                <a:cubicBezTo>
                  <a:pt x="156612" y="785576"/>
                  <a:pt x="-33542" y="1463522"/>
                  <a:pt x="3661" y="1647477"/>
                </a:cubicBezTo>
                <a:cubicBezTo>
                  <a:pt x="40865" y="1831431"/>
                  <a:pt x="365370" y="1626807"/>
                  <a:pt x="437712" y="1622674"/>
                </a:cubicBezTo>
              </a:path>
            </a:pathLst>
          </a:cu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1274" name="직사각형 11273"/>
          <p:cNvSpPr txBox="1"/>
          <p:nvPr/>
        </p:nvSpPr>
        <p:spPr>
          <a:xfrm>
            <a:off x="0" y="492649"/>
            <a:ext cx="9144000" cy="484441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&lt;!DOCTYPE configuration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"-//mybatis.org//DTD Config 3.0//EN"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"http://mybatis.org/dtd/mybatis-3-config.dtd"&gt;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&lt;configuration&gt;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&lt;typeAliases&gt;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&lt;typeAlias type="com.spring.ex01.MemberVO" alias="memberVO"/&gt;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&lt;/typeAliases&gt;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&lt;environments default="development"&gt;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&lt;environment id="development"&gt;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&lt;transactionManager type="JDBC"/&gt;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&lt;dataSource  type="POOLED"&gt;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&lt;property name="driver"  value="oracle.jdbc.driver.OracleDriver"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&lt;property  name="url"    value="JDBC:oracle:thin:@localhost:1521:XE"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&lt;property name="username" value="scott"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&lt;property name="password"  value="tiger"/&gt;   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&lt;/dataSource&gt;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&lt;/environment&gt;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&lt;/environments&gt;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&lt;mappers&gt;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&lt;mapper resource="mybatis/mappers/member.xml"/&gt;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&lt;/mappers&gt;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&lt;/configuration&gt;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16226" y="1500809"/>
            <a:ext cx="7245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다음과 같이 작성하여 회원 기능과 관련된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12877" y="1867261"/>
            <a:ext cx="6902105" cy="4711144"/>
            <a:chOff x="432974" y="762000"/>
            <a:chExt cx="8268114" cy="639417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42913" y="762000"/>
              <a:ext cx="8258175" cy="5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32974" y="6098895"/>
              <a:ext cx="8248650" cy="1057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2292" name="설명선 1(강조선) 12291"/>
          <p:cNvSpPr/>
          <p:nvPr/>
        </p:nvSpPr>
        <p:spPr>
          <a:xfrm>
            <a:off x="5086660" y="2567099"/>
            <a:ext cx="4057340" cy="595269"/>
          </a:xfrm>
          <a:prstGeom prst="accentCallout1">
            <a:avLst>
              <a:gd name="adj1" fmla="val 26941"/>
              <a:gd name="adj2" fmla="val -2188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900" b="1">
                <a:latin typeface="+mj-ea"/>
                <a:ea typeface="+mj-ea"/>
              </a:rPr>
              <a:t>Mapper Interface:</a:t>
            </a:r>
          </a:p>
          <a:p>
            <a:r>
              <a:rPr lang="en-US" altLang="ko-KR" sz="900" b="1">
                <a:latin typeface="+mj-ea"/>
                <a:ea typeface="+mj-ea"/>
              </a:rPr>
              <a:t> -</a:t>
            </a:r>
            <a:r>
              <a:rPr lang="ko-KR" altLang="en-US" sz="900" b="1">
                <a:latin typeface="+mj-ea"/>
                <a:ea typeface="+mj-ea"/>
              </a:rPr>
              <a:t>매핑파일에 기재된</a:t>
            </a:r>
            <a:r>
              <a:rPr lang="en-US" altLang="ko-KR" sz="900" b="1">
                <a:latin typeface="+mj-ea"/>
                <a:ea typeface="+mj-ea"/>
              </a:rPr>
              <a:t> SQL</a:t>
            </a:r>
            <a:r>
              <a:rPr lang="ko-KR" altLang="en-US" sz="900" b="1">
                <a:latin typeface="+mj-ea"/>
                <a:ea typeface="+mj-ea"/>
              </a:rPr>
              <a:t>을 호출하기 위한 인터페이스( </a:t>
            </a:r>
            <a:r>
              <a:rPr lang="en-US" altLang="ko-KR" sz="900" b="1">
                <a:latin typeface="+mj-ea"/>
                <a:ea typeface="+mj-ea"/>
              </a:rPr>
              <a:t>Mybatis3.0</a:t>
            </a:r>
            <a:r>
              <a:rPr lang="ko-KR" altLang="en-US" sz="900" b="1">
                <a:latin typeface="+mj-ea"/>
                <a:ea typeface="+mj-ea"/>
              </a:rPr>
              <a:t>부터)</a:t>
            </a:r>
          </a:p>
          <a:p>
            <a:r>
              <a:rPr lang="ko-KR" altLang="en-US" sz="900" b="1">
                <a:latin typeface="+mj-ea"/>
                <a:ea typeface="+mj-ea"/>
              </a:rPr>
              <a:t> -</a:t>
            </a:r>
            <a:r>
              <a:rPr lang="en-US" altLang="ko-KR" sz="900" b="1">
                <a:latin typeface="+mj-ea"/>
                <a:ea typeface="+mj-ea"/>
              </a:rPr>
              <a:t>namespace</a:t>
            </a:r>
            <a:r>
              <a:rPr lang="ko-KR" altLang="en-US" sz="900" b="1">
                <a:latin typeface="+mj-ea"/>
                <a:ea typeface="+mj-ea"/>
              </a:rPr>
              <a:t>를 사용하여 </a:t>
            </a:r>
            <a:r>
              <a:rPr lang="en-US" altLang="ko-KR" sz="900" b="1">
                <a:latin typeface="+mj-ea"/>
                <a:ea typeface="+mj-ea"/>
              </a:rPr>
              <a:t>sqlSession</a:t>
            </a:r>
            <a:r>
              <a:rPr lang="ko-KR" altLang="en-US" sz="900" b="1">
                <a:latin typeface="+mj-ea"/>
                <a:ea typeface="+mj-ea"/>
              </a:rPr>
              <a:t>객체로 </a:t>
            </a:r>
            <a:r>
              <a:rPr lang="en-US" altLang="ko-KR" sz="900" b="1">
                <a:latin typeface="+mj-ea"/>
                <a:ea typeface="+mj-ea"/>
              </a:rPr>
              <a:t>SQL</a:t>
            </a:r>
            <a:r>
              <a:rPr lang="ko-KR" altLang="en-US" sz="900" b="1">
                <a:latin typeface="+mj-ea"/>
                <a:ea typeface="+mj-ea"/>
              </a:rPr>
              <a:t>문을 완성한다.  </a:t>
            </a:r>
          </a:p>
        </p:txBody>
      </p:sp>
      <p:cxnSp>
        <p:nvCxnSpPr>
          <p:cNvPr id="12294" name="직선 연결선 12293"/>
          <p:cNvCxnSpPr/>
          <p:nvPr/>
        </p:nvCxnSpPr>
        <p:spPr>
          <a:xfrm>
            <a:off x="2482357" y="3429000"/>
            <a:ext cx="109132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5" name="직선 연결선 12294"/>
          <p:cNvCxnSpPr/>
          <p:nvPr/>
        </p:nvCxnSpPr>
        <p:spPr>
          <a:xfrm>
            <a:off x="2135115" y="5357424"/>
            <a:ext cx="1488173" cy="124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2295" name="직사각형 12294"/>
          <p:cNvSpPr txBox="1"/>
          <p:nvPr/>
        </p:nvSpPr>
        <p:spPr>
          <a:xfrm>
            <a:off x="508628" y="1497330"/>
            <a:ext cx="7563480" cy="374904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&lt;?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xml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version</a:t>
            </a:r>
            <a:r>
              <a:rPr lang="ko-KR" altLang="en-US" sz="1200" b="1" dirty="0">
                <a:latin typeface="한컴산뜻돋움"/>
                <a:ea typeface="한컴산뜻돋움"/>
              </a:rPr>
              <a:t>="1.0"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encoding</a:t>
            </a:r>
            <a:r>
              <a:rPr lang="ko-KR" altLang="en-US" sz="1200" b="1" dirty="0">
                <a:latin typeface="한컴산뜻돋움"/>
                <a:ea typeface="한컴산뜻돋움"/>
              </a:rPr>
              <a:t>="UTF-8" ?&gt;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&lt;!DOCTYPE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mapper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      PUBLIC "-//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mybatis.org</a:t>
            </a:r>
            <a:r>
              <a:rPr lang="ko-KR" altLang="en-US" sz="1200" b="1" dirty="0">
                <a:latin typeface="한컴산뜻돋움"/>
                <a:ea typeface="한컴산뜻돋움"/>
              </a:rPr>
              <a:t>//DTD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Mapper</a:t>
            </a:r>
            <a:r>
              <a:rPr lang="ko-KR" altLang="en-US" sz="1200" b="1" dirty="0">
                <a:latin typeface="한컴산뜻돋움"/>
                <a:ea typeface="한컴산뜻돋움"/>
              </a:rPr>
              <a:t> 3.0//EN"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   "http://mybatis.org/dtd/mybatis-3-mapper.dtd"&gt;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mapper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namespace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mapper.member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"&gt;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resultMap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memResult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type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  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property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column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  &lt;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property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pwd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column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pwd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  &lt;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property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column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  &lt;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property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email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column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email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  &lt;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property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joinDate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column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joinDate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resultMap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&gt; 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 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select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selectAllMemberList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resultMap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memResult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     &lt;![CDATA[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       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select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*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from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t_member</a:t>
            </a:r>
            <a:r>
              <a:rPr lang="ko-KR" altLang="en-US" sz="1200" b="1" dirty="0">
                <a:solidFill>
                  <a:srgbClr val="0000FF"/>
                </a:solidFill>
                <a:ea typeface="한컴산뜻돋움"/>
              </a:rPr>
              <a:t>	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order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by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joinDate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desc</a:t>
            </a:r>
            <a:r>
              <a:rPr lang="ko-KR" altLang="en-US" sz="1200" b="1" dirty="0">
                <a:solidFill>
                  <a:srgbClr val="0000FF"/>
                </a:solidFill>
                <a:ea typeface="한컴산뜻돋움"/>
              </a:rPr>
              <a:t>	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ea typeface="한컴산뜻돋움"/>
              </a:rPr>
              <a:t>	</a:t>
            </a:r>
            <a:endParaRPr lang="ko-KR" altLang="en-US" sz="1200" b="1" dirty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     ]]&gt;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</a:t>
            </a: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select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&lt;/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mapper&gt;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636E38-011C-82DA-6B65-91A809A27FB8}"/>
              </a:ext>
            </a:extLst>
          </p:cNvPr>
          <p:cNvSpPr/>
          <p:nvPr/>
        </p:nvSpPr>
        <p:spPr>
          <a:xfrm>
            <a:off x="829802" y="1579782"/>
            <a:ext cx="6048672" cy="3539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/>
              <a:t>XML</a:t>
            </a:r>
            <a:r>
              <a:rPr lang="ko-KR" altLang="en-US" sz="1700" b="1" dirty="0"/>
              <a:t>을 구성하는 요소들</a:t>
            </a:r>
            <a:endParaRPr lang="en-US" altLang="ko-KR" sz="1700" b="1" dirty="0"/>
          </a:p>
        </p:txBody>
      </p:sp>
      <p:sp>
        <p:nvSpPr>
          <p:cNvPr id="5" name="순서도: 추출 4">
            <a:extLst>
              <a:ext uri="{FF2B5EF4-FFF2-40B4-BE49-F238E27FC236}">
                <a16:creationId xmlns:a16="http://schemas.microsoft.com/office/drawing/2014/main" id="{5A5AC1E9-3A6D-078C-10D1-1845CE379C80}"/>
              </a:ext>
            </a:extLst>
          </p:cNvPr>
          <p:cNvSpPr/>
          <p:nvPr/>
        </p:nvSpPr>
        <p:spPr>
          <a:xfrm rot="5400000">
            <a:off x="510225" y="1633741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B21AD-6A69-803A-9654-32D1FFD9580F}"/>
              </a:ext>
            </a:extLst>
          </p:cNvPr>
          <p:cNvSpPr/>
          <p:nvPr/>
        </p:nvSpPr>
        <p:spPr>
          <a:xfrm>
            <a:off x="1043609" y="2018311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 dirty="0">
                <a:solidFill>
                  <a:srgbClr val="FF0000"/>
                </a:solidFill>
              </a:rPr>
              <a:t>CDATA(Character DATA)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C67939-9241-358B-EC0E-8A0881A7B88C}"/>
              </a:ext>
            </a:extLst>
          </p:cNvPr>
          <p:cNvSpPr/>
          <p:nvPr/>
        </p:nvSpPr>
        <p:spPr>
          <a:xfrm>
            <a:off x="1043609" y="2388513"/>
            <a:ext cx="6840760" cy="1093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dirty="0"/>
              <a:t>특수 문자가 포함된 데이터를 표현하고 싶을 때</a:t>
            </a:r>
            <a:r>
              <a:rPr lang="en-US" altLang="ko-KR" sz="1500" dirty="0"/>
              <a:t>:</a:t>
            </a:r>
            <a:r>
              <a:rPr lang="ko-KR" altLang="en-US" sz="15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500" dirty="0"/>
              <a:t>CDATA </a:t>
            </a:r>
            <a:r>
              <a:rPr lang="ko-KR" altLang="en-US" sz="1500" dirty="0"/>
              <a:t>영역을 표기하고 특수 문자를 사용한다</a:t>
            </a:r>
            <a:r>
              <a:rPr lang="en-US" altLang="ko-KR" sz="1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/>
              <a:t>CDATA </a:t>
            </a:r>
            <a:r>
              <a:rPr lang="ko-KR" altLang="en-US" sz="1500" dirty="0"/>
              <a:t>영역에 있는 데이터들에 대해서는 파싱 과정을 수행하지 않음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8F623E-3080-1806-0BEA-3BEC6077271D}"/>
              </a:ext>
            </a:extLst>
          </p:cNvPr>
          <p:cNvSpPr/>
          <p:nvPr/>
        </p:nvSpPr>
        <p:spPr>
          <a:xfrm>
            <a:off x="1043609" y="3440376"/>
            <a:ext cx="7776864" cy="4009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500" dirty="0"/>
              <a:t>CDATA </a:t>
            </a:r>
            <a:r>
              <a:rPr lang="ko-KR" altLang="en-US" sz="1500" dirty="0"/>
              <a:t>표기법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67A622-D835-5787-5A9B-13F02EDFC9E4}"/>
              </a:ext>
            </a:extLst>
          </p:cNvPr>
          <p:cNvGrpSpPr/>
          <p:nvPr/>
        </p:nvGrpSpPr>
        <p:grpSpPr>
          <a:xfrm>
            <a:off x="2483769" y="3576028"/>
            <a:ext cx="2952328" cy="720080"/>
            <a:chOff x="2699792" y="3789040"/>
            <a:chExt cx="2952328" cy="72008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98880D6-73F3-728B-839A-A4105CEFA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71800" y="3861048"/>
              <a:ext cx="2818008" cy="610399"/>
            </a:xfrm>
            <a:prstGeom prst="rect">
              <a:avLst/>
            </a:prstGeom>
            <a:noFill/>
          </p:spPr>
        </p:pic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FA465150-DD10-C9A6-6E2B-99580F0F15FA}"/>
                </a:ext>
              </a:extLst>
            </p:cNvPr>
            <p:cNvSpPr/>
            <p:nvPr/>
          </p:nvSpPr>
          <p:spPr>
            <a:xfrm>
              <a:off x="2699792" y="3789040"/>
              <a:ext cx="2952328" cy="720080"/>
            </a:xfrm>
            <a:prstGeom prst="flowChartProcess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E05284D2-024E-34F1-A715-D6CFA5F0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9649" y="4390182"/>
            <a:ext cx="3792612" cy="21011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50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9FCF83-75BE-3BFC-A5A6-3E73502E57D2}"/>
              </a:ext>
            </a:extLst>
          </p:cNvPr>
          <p:cNvSpPr/>
          <p:nvPr/>
        </p:nvSpPr>
        <p:spPr>
          <a:xfrm>
            <a:off x="783134" y="1639343"/>
            <a:ext cx="6048672" cy="3539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b="1" dirty="0"/>
              <a:t>XML </a:t>
            </a:r>
            <a:r>
              <a:rPr lang="ko-KR" altLang="en-US" sz="1700" b="1" dirty="0" err="1"/>
              <a:t>파서란</a:t>
            </a:r>
            <a:r>
              <a:rPr lang="en-US" altLang="ko-KR" sz="1700" b="1" dirty="0"/>
              <a:t>?</a:t>
            </a: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4224AE67-B0D5-29F8-8549-2C806F05CB05}"/>
              </a:ext>
            </a:extLst>
          </p:cNvPr>
          <p:cNvSpPr/>
          <p:nvPr/>
        </p:nvSpPr>
        <p:spPr>
          <a:xfrm rot="5400000">
            <a:off x="546107" y="1732354"/>
            <a:ext cx="252028" cy="210023"/>
          </a:xfrm>
          <a:prstGeom prst="flowChartExtract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947686-01D2-1BEA-8A35-52DAFBAB5B43}"/>
              </a:ext>
            </a:extLst>
          </p:cNvPr>
          <p:cNvSpPr/>
          <p:nvPr/>
        </p:nvSpPr>
        <p:spPr>
          <a:xfrm>
            <a:off x="1244836" y="2112185"/>
            <a:ext cx="7461014" cy="351083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rgbClr val="FF0000"/>
                </a:solidFill>
              </a:rPr>
              <a:t>파서</a:t>
            </a:r>
            <a:r>
              <a:rPr lang="en-US" altLang="ko-KR" sz="1500" b="1" dirty="0">
                <a:solidFill>
                  <a:srgbClr val="FF0000"/>
                </a:solidFill>
              </a:rPr>
              <a:t>(Parser) </a:t>
            </a:r>
            <a:r>
              <a:rPr lang="en-US" altLang="ko-KR" sz="1500" dirty="0"/>
              <a:t>: XML </a:t>
            </a:r>
            <a:r>
              <a:rPr lang="ko-KR" altLang="en-US" sz="1500" dirty="0"/>
              <a:t>문서를 </a:t>
            </a:r>
            <a:r>
              <a:rPr lang="ko-KR" altLang="en-US" sz="1500" dirty="0" err="1"/>
              <a:t>파싱</a:t>
            </a:r>
            <a:r>
              <a:rPr lang="en-US" altLang="ko-KR" sz="1500" dirty="0"/>
              <a:t>(Parsing)</a:t>
            </a:r>
            <a:r>
              <a:rPr lang="ko-KR" altLang="en-US" sz="1500" dirty="0"/>
              <a:t>하는 것</a:t>
            </a:r>
          </a:p>
          <a:p>
            <a:pPr>
              <a:lnSpc>
                <a:spcPct val="150000"/>
              </a:lnSpc>
            </a:pPr>
            <a:r>
              <a:rPr lang="en-US" altLang="ko-KR" sz="1500" dirty="0"/>
              <a:t>XML</a:t>
            </a:r>
            <a:r>
              <a:rPr lang="ko-KR" altLang="en-US" sz="1500" dirty="0"/>
              <a:t>로 구조화된 데이터는 보통 문서의 형태를 갖고 있기 때문에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자바 프로그램은 직접 </a:t>
            </a:r>
            <a:r>
              <a:rPr lang="en-US" altLang="ko-KR" sz="1500" dirty="0"/>
              <a:t>XML </a:t>
            </a:r>
            <a:r>
              <a:rPr lang="ko-KR" altLang="en-US" sz="1500" dirty="0"/>
              <a:t>문서에서 데이터를 뽑아오기 힘듦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endParaRPr lang="ko-KR" altLang="en-US" sz="1500" dirty="0"/>
          </a:p>
          <a:p>
            <a:pPr>
              <a:lnSpc>
                <a:spcPct val="150000"/>
              </a:lnSpc>
            </a:pPr>
            <a:r>
              <a:rPr lang="ko-KR" altLang="en-US" sz="1500" b="1" dirty="0" err="1">
                <a:solidFill>
                  <a:srgbClr val="FF0000"/>
                </a:solidFill>
              </a:rPr>
              <a:t>파싱한다</a:t>
            </a:r>
            <a:r>
              <a:rPr lang="ko-KR" altLang="en-US" sz="1500" dirty="0"/>
              <a:t> </a:t>
            </a:r>
            <a:r>
              <a:rPr lang="en-US" altLang="ko-KR" sz="1500" dirty="0"/>
              <a:t>: XML </a:t>
            </a:r>
            <a:r>
              <a:rPr lang="ko-KR" altLang="en-US" sz="1500" dirty="0"/>
              <a:t>문서를 해독하고 유효한 데이터를 뽑아오는 과정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500" dirty="0"/>
              <a:t>파서</a:t>
            </a:r>
            <a:r>
              <a:rPr lang="en-US" altLang="ko-KR" sz="1500" dirty="0"/>
              <a:t>: </a:t>
            </a:r>
            <a:r>
              <a:rPr lang="ko-KR" altLang="en-US" sz="1500" dirty="0"/>
              <a:t>파싱 과정을 실행하는 프로그램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XML </a:t>
            </a:r>
            <a:r>
              <a:rPr lang="ko-KR" altLang="en-US" sz="1500" dirty="0"/>
              <a:t>문서를 자바 애플리케이션에서 활용하기 위해서는 다음과 같은 프로그램들을 개발 </a:t>
            </a:r>
          </a:p>
          <a:p>
            <a:pPr>
              <a:lnSpc>
                <a:spcPct val="120000"/>
              </a:lnSpc>
            </a:pPr>
            <a:r>
              <a:rPr lang="en-US" altLang="ko-KR" sz="1200" dirty="0"/>
              <a:t>. XML Document : XML </a:t>
            </a:r>
            <a:r>
              <a:rPr lang="ko-KR" altLang="en-US" sz="1200" dirty="0"/>
              <a:t>문서 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. Parser : XML </a:t>
            </a:r>
            <a:r>
              <a:rPr lang="ko-KR" altLang="en-US" sz="1200" dirty="0"/>
              <a:t>문서를 해석해서 </a:t>
            </a:r>
            <a:r>
              <a:rPr lang="en-US" altLang="ko-KR" sz="1200" dirty="0" err="1"/>
              <a:t>ValueClass</a:t>
            </a:r>
            <a:r>
              <a:rPr lang="ko-KR" altLang="en-US" sz="1200" dirty="0"/>
              <a:t>를 인스턴스화하여 객체로 만들기 위한 프로그램 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. Application : </a:t>
            </a:r>
            <a:r>
              <a:rPr lang="ko-KR" altLang="en-US" sz="1200" dirty="0" err="1"/>
              <a:t>파싱된</a:t>
            </a:r>
            <a:r>
              <a:rPr lang="ko-KR" altLang="en-US" sz="1200" dirty="0"/>
              <a:t> 데이터를 저장하는 </a:t>
            </a:r>
            <a:r>
              <a:rPr lang="en-US" altLang="ko-KR" sz="1200" dirty="0" err="1"/>
              <a:t>ValueClass</a:t>
            </a:r>
            <a:r>
              <a:rPr lang="en-US" altLang="ko-KR" sz="1200" dirty="0"/>
              <a:t> </a:t>
            </a:r>
            <a:r>
              <a:rPr lang="ko-KR" altLang="en-US" sz="1200" dirty="0"/>
              <a:t>객체를 활용 또는 사용하는 응용 프로그램 </a:t>
            </a:r>
          </a:p>
        </p:txBody>
      </p:sp>
    </p:spTree>
    <p:extLst>
      <p:ext uri="{BB962C8B-B14F-4D97-AF65-F5344CB8AC3E}">
        <p14:creationId xmlns:p14="http://schemas.microsoft.com/office/powerpoint/2010/main" val="413887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39650" y="2359055"/>
            <a:ext cx="6891752" cy="39466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96283" y="2020501"/>
            <a:ext cx="3389242" cy="263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j-ea"/>
                <a:ea typeface="+mj-ea"/>
              </a:rPr>
              <a:t>기존 </a:t>
            </a:r>
            <a:r>
              <a:rPr lang="en-US" altLang="ko-KR" sz="1200">
                <a:latin typeface="+mj-ea"/>
                <a:ea typeface="+mj-ea"/>
              </a:rPr>
              <a:t>JDBC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 실행 방식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136" y="1444032"/>
            <a:ext cx="3389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 b="1"/>
              <a:t>마이바티스 등장 배경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23.3.2 </a:t>
            </a:r>
            <a:r>
              <a:rPr lang="ko-KR" altLang="en-US" b="1"/>
              <a:t>마이바티스를 이용한 회원 정보 조회 실습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4" name="TextBox 3"/>
          <p:cNvSpPr txBox="1"/>
          <p:nvPr/>
        </p:nvSpPr>
        <p:spPr>
          <a:xfrm>
            <a:off x="665922" y="1938130"/>
            <a:ext cx="7653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실제 마이바티스와 연동하기 위한 자바 클래스와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다음과 같이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30776" y="2359301"/>
            <a:ext cx="2171700" cy="291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500809"/>
            <a:ext cx="7853690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MemberServlet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브라우저에서 요청 시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객체를 생성한 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selectAllMemberList()</a:t>
            </a:r>
            <a:r>
              <a:rPr lang="ko-KR" altLang="en-US" sz="1200">
                <a:latin typeface="+mj-ea"/>
                <a:ea typeface="+mj-ea"/>
              </a:rPr>
              <a:t>를 호출하는 서블릿입니다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43456" y="2106501"/>
            <a:ext cx="7562436" cy="2155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1133061" y="3617843"/>
            <a:ext cx="536713" cy="198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8417" y="3496977"/>
            <a:ext cx="874644" cy="263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</a:rPr>
              <a:t>protected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61819" y="1530626"/>
            <a:ext cx="7284331" cy="4554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/>
          <p:cNvCxnSpPr/>
          <p:nvPr/>
        </p:nvCxnSpPr>
        <p:spPr>
          <a:xfrm flipV="1">
            <a:off x="999751" y="1620078"/>
            <a:ext cx="536713" cy="198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5107" y="1499212"/>
            <a:ext cx="874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</a:rPr>
              <a:t>protected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4339" name="직사각형 14338"/>
          <p:cNvSpPr txBox="1"/>
          <p:nvPr/>
        </p:nvSpPr>
        <p:spPr>
          <a:xfrm>
            <a:off x="0" y="1487805"/>
            <a:ext cx="9144000" cy="448246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com.spring.ex01;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java.io.IOException;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javax.servlet.RequestDispatcher;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javax.servlet.ServletException;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javax.servlet.annotation.WebServlet;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javax.servlet.http.HttpServlet;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javax.servlet.http.HttpServletRequest;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javax.servlet.http.HttpServletResponse;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@WebServlet("/mem.do")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MemberServlet extends HttpServlet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protected void doGet(HttpServletRequest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doHandle(request, response);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protected void doPost(HttpServletRequest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doHandle(request, response);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4339" name="직사각형 14338"/>
          <p:cNvSpPr txBox="1"/>
          <p:nvPr/>
        </p:nvSpPr>
        <p:spPr>
          <a:xfrm>
            <a:off x="-1" y="1487805"/>
            <a:ext cx="9144001" cy="228219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private void doHandle(HttpServletRequest request, HttpServletResponse response)</a:t>
            </a: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throws ServletException, IOException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response.setContentType("text/html;charset=utf-8");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MemberDAO dao = new MemberDAO();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List&lt;MemberVO&gt; membersList = dao.selectAllMemberList();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//List&lt;HashMap&lt;String, String&gt;&gt; membersList = dao.selectAllMemberList();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request.setAttribute("membersList", membersList);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RequestDispatcher dispatch = request.getRequestDispatcher("test01/listMembers.jsp");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dispatch.forward(request, response);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803548" y="1569085"/>
            <a:ext cx="7555516" cy="267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81300" y="1846084"/>
            <a:ext cx="6585710" cy="42703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5364" name="설명선 1(강조선) 15363"/>
          <p:cNvSpPr/>
          <p:nvPr/>
        </p:nvSpPr>
        <p:spPr>
          <a:xfrm>
            <a:off x="6426017" y="3856850"/>
            <a:ext cx="1835413" cy="198423"/>
          </a:xfrm>
          <a:prstGeom prst="accent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100"/>
              <a:t>내부자원 읽어오기</a:t>
            </a:r>
          </a:p>
        </p:txBody>
      </p:sp>
      <p:sp>
        <p:nvSpPr>
          <p:cNvPr id="15365" name="설명선 1(강조선) 15364"/>
          <p:cNvSpPr/>
          <p:nvPr/>
        </p:nvSpPr>
        <p:spPr>
          <a:xfrm>
            <a:off x="6444716" y="4140461"/>
            <a:ext cx="2207458" cy="582869"/>
          </a:xfrm>
          <a:prstGeom prst="accentCallout1">
            <a:avLst>
              <a:gd name="adj1" fmla="val 18750"/>
              <a:gd name="adj2" fmla="val -8333"/>
              <a:gd name="adj3" fmla="val 40816"/>
              <a:gd name="adj4" fmla="val -29628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100"/>
              <a:t>Mybatis</a:t>
            </a:r>
            <a:r>
              <a:rPr lang="ko-KR" altLang="en-US" sz="1100"/>
              <a:t>로 </a:t>
            </a:r>
            <a:r>
              <a:rPr lang="en-US" altLang="ko-KR" sz="1100"/>
              <a:t>DAO</a:t>
            </a:r>
            <a:r>
              <a:rPr lang="ko-KR" altLang="en-US" sz="1100"/>
              <a:t>구현하기 위해서 </a:t>
            </a:r>
            <a:r>
              <a:rPr lang="en-US" altLang="ko-KR" sz="1100"/>
              <a:t>SqlSession</a:t>
            </a:r>
            <a:r>
              <a:rPr lang="ko-KR" altLang="en-US" sz="1100"/>
              <a:t>객체 필요한데, </a:t>
            </a:r>
          </a:p>
          <a:p>
            <a:r>
              <a:rPr lang="en-US" altLang="ko-KR" sz="1100"/>
              <a:t>SqlSessionFactory</a:t>
            </a:r>
            <a:r>
              <a:rPr lang="ko-KR" altLang="en-US" sz="1100"/>
              <a:t>객체로 얻음</a:t>
            </a:r>
          </a:p>
        </p:txBody>
      </p:sp>
      <p:sp>
        <p:nvSpPr>
          <p:cNvPr id="15366" name="자유형 15365"/>
          <p:cNvSpPr/>
          <p:nvPr/>
        </p:nvSpPr>
        <p:spPr>
          <a:xfrm>
            <a:off x="4172845" y="2747961"/>
            <a:ext cx="2044179" cy="376596"/>
          </a:xfrm>
          <a:custGeom>
            <a:avLst/>
            <a:gdLst>
              <a:gd name="connsiteX0" fmla="*/ -3492 w 2044179"/>
              <a:gd name="connsiteY0" fmla="*/ 376435 h 376596"/>
              <a:gd name="connsiteX1" fmla="*/ 1122189 w 2044179"/>
              <a:gd name="connsiteY1" fmla="*/ 21412 h 376596"/>
              <a:gd name="connsiteX2" fmla="*/ 2048711 w 2044179"/>
              <a:gd name="connsiteY2" fmla="*/ 38730 h 37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179" h="376596">
                <a:moveTo>
                  <a:pt x="-3492" y="376435"/>
                </a:moveTo>
                <a:cubicBezTo>
                  <a:pt x="184121" y="317264"/>
                  <a:pt x="780155" y="77696"/>
                  <a:pt x="1122189" y="21412"/>
                </a:cubicBezTo>
                <a:cubicBezTo>
                  <a:pt x="1464223" y="-34871"/>
                  <a:pt x="1894290" y="35843"/>
                  <a:pt x="2048711" y="38730"/>
                </a:cubicBezTo>
              </a:path>
            </a:pathLst>
          </a:custGeom>
          <a:ln w="1270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5367" name="직사각형 15366"/>
          <p:cNvSpPr txBox="1"/>
          <p:nvPr/>
        </p:nvSpPr>
        <p:spPr>
          <a:xfrm>
            <a:off x="6238874" y="2648146"/>
            <a:ext cx="2545774" cy="388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싱글톤패턴: 하나의 인스턴스를 생성하여 공유사용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24946" y="1468524"/>
            <a:ext cx="6797123" cy="20938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6387" name="설명선 1 16386"/>
          <p:cNvSpPr/>
          <p:nvPr/>
        </p:nvSpPr>
        <p:spPr>
          <a:xfrm>
            <a:off x="4829716" y="3720426"/>
            <a:ext cx="3695630" cy="1608165"/>
          </a:xfrm>
          <a:prstGeom prst="borderCallout1">
            <a:avLst>
              <a:gd name="adj1" fmla="val 18750"/>
              <a:gd name="adj2" fmla="val -8333"/>
              <a:gd name="adj3" fmla="val -72844"/>
              <a:gd name="adj4" fmla="val -30395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100"/>
              <a:t>member.xml</a:t>
            </a:r>
            <a:r>
              <a:rPr lang="ko-KR" altLang="en-US" sz="1100"/>
              <a:t>에서</a:t>
            </a:r>
          </a:p>
          <a:p>
            <a:pPr>
              <a:defRPr/>
            </a:pPr>
            <a:r>
              <a:rPr lang="ko-KR" altLang="en-US" sz="1100"/>
              <a:t>&lt;</a:t>
            </a:r>
            <a:r>
              <a:rPr lang="en-US" altLang="ko-KR" sz="1100"/>
              <a:t>mapper namespace="mapper.member"&gt;</a:t>
            </a:r>
          </a:p>
          <a:p>
            <a:pPr>
              <a:defRPr/>
            </a:pPr>
            <a:r>
              <a:rPr lang="en-US" altLang="ko-KR" sz="1100"/>
              <a:t>  &lt;resultMap id="memResult" type="memberVO"&gt;</a:t>
            </a:r>
          </a:p>
          <a:p>
            <a:pPr>
              <a:defRPr/>
            </a:pPr>
            <a:r>
              <a:rPr lang="en-US" altLang="ko-KR" sz="1100"/>
              <a:t>                                     :</a:t>
            </a:r>
          </a:p>
          <a:p>
            <a:pPr>
              <a:defRPr/>
            </a:pPr>
            <a:r>
              <a:rPr lang="en-US" altLang="ko-KR" sz="1100"/>
              <a:t>  </a:t>
            </a:r>
            <a:r>
              <a:rPr lang="ko-KR" altLang="en-US" sz="1100"/>
              <a:t>&lt;select id="selectAllMemberList" resultMap="memResult"&gt;</a:t>
            </a:r>
          </a:p>
          <a:p>
            <a:pPr>
              <a:defRPr/>
            </a:pPr>
            <a:r>
              <a:rPr lang="ko-KR" altLang="en-US" sz="1100"/>
              <a:t>      &lt;![CDATA[</a:t>
            </a:r>
          </a:p>
          <a:p>
            <a:pPr>
              <a:defRPr/>
            </a:pPr>
            <a:r>
              <a:rPr lang="ko-KR" altLang="en-US" sz="1100"/>
              <a:t>         select * from t_member	order by joinDate desc	 	</a:t>
            </a:r>
          </a:p>
          <a:p>
            <a:pPr>
              <a:defRPr/>
            </a:pPr>
            <a:r>
              <a:rPr lang="ko-KR" altLang="en-US" sz="1100"/>
              <a:t>      ]]&gt;</a:t>
            </a:r>
          </a:p>
          <a:p>
            <a:pPr>
              <a:defRPr/>
            </a:pPr>
            <a:r>
              <a:rPr lang="ko-KR" altLang="en-US" sz="1100"/>
              <a:t>&lt;/select&gt;</a:t>
            </a:r>
          </a:p>
        </p:txBody>
      </p:sp>
      <p:sp>
        <p:nvSpPr>
          <p:cNvPr id="16388" name="직사각형 16387"/>
          <p:cNvSpPr txBox="1"/>
          <p:nvPr/>
        </p:nvSpPr>
        <p:spPr>
          <a:xfrm>
            <a:off x="1311284" y="5472608"/>
            <a:ext cx="6645600" cy="453139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DAO</a:t>
            </a:r>
            <a:r>
              <a:rPr lang="ko-KR" altLang="en-US" sz="1200"/>
              <a:t>에서 </a:t>
            </a:r>
            <a:r>
              <a:rPr lang="en-US" altLang="ko-KR" sz="1200"/>
              <a:t>SqlSession</a:t>
            </a:r>
            <a:r>
              <a:rPr lang="ko-KR" altLang="en-US" sz="1200"/>
              <a:t>을 설정하는 것은 가독성이 떨어져 </a:t>
            </a:r>
            <a:r>
              <a:rPr lang="en-US" altLang="ko-KR" sz="1200"/>
              <a:t>MyBatis</a:t>
            </a:r>
            <a:r>
              <a:rPr lang="ko-KR" altLang="en-US" sz="1200"/>
              <a:t>와 스프링과 연동할 때는스프링에서 제공하는  </a:t>
            </a:r>
            <a:r>
              <a:rPr lang="en-US" altLang="ko-KR" sz="1200"/>
              <a:t>SqlSessionTemplate</a:t>
            </a:r>
            <a:r>
              <a:rPr lang="ko-KR" altLang="en-US" sz="1200"/>
              <a:t> 클래스를 이용하여 </a:t>
            </a:r>
            <a:r>
              <a:rPr lang="en-US" altLang="ko-KR" sz="1200"/>
              <a:t>XML</a:t>
            </a:r>
            <a:r>
              <a:rPr lang="ko-KR" altLang="en-US" sz="1200"/>
              <a:t>에서 생성한다.</a:t>
            </a:r>
          </a:p>
        </p:txBody>
      </p:sp>
      <p:sp>
        <p:nvSpPr>
          <p:cNvPr id="16389" name="직사각형 16388"/>
          <p:cNvSpPr/>
          <p:nvPr/>
        </p:nvSpPr>
        <p:spPr>
          <a:xfrm>
            <a:off x="6145200" y="3758850"/>
            <a:ext cx="1342800" cy="3024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390" name="직사각형 16389"/>
          <p:cNvSpPr/>
          <p:nvPr/>
        </p:nvSpPr>
        <p:spPr>
          <a:xfrm>
            <a:off x="5580620" y="4299334"/>
            <a:ext cx="1342800" cy="3024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391" name="그림 1639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0040" y="3577605"/>
            <a:ext cx="3715200" cy="175399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6389" name="직사각형 16388"/>
          <p:cNvSpPr txBox="1"/>
          <p:nvPr/>
        </p:nvSpPr>
        <p:spPr>
          <a:xfrm>
            <a:off x="0" y="392015"/>
            <a:ext cx="9144001" cy="630588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com.spring.ex01;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java.io.Reader;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org.apache.ibatis.io.Resources;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org.apache.ibatis.session.SqlSession;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org.apache.ibatis.session.SqlSessionFactory;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org.apache.ibatis.session.SqlSessionFactoryBuilder;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MemberDAO {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public static SqlSessionFactory sqlMapper = null;</a:t>
            </a:r>
          </a:p>
          <a:p>
            <a:pPr>
              <a:defRPr/>
            </a:pPr>
            <a:endParaRPr lang="en-US" altLang="ko-KR" sz="1200" b="1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private static SqlSessionFactory getInstance() {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if (sqlMapper == null) {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String resource = "mybatis/SqlMapConfig.xml";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Reader reader = Resources.getResourceAsReader(resource);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sqlMapper = new SqlSessionFactoryBuilder().build(reader);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reader.close();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} catch (Exception e) {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return sqlMapper;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public List&lt;MemberVO&gt; selectAllMemberList() {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sqlMapper = getInstance();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SqlSession session = sqlMapper.openSession();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List&lt;MemberVO&gt; memlist = null;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memlist = session.selectList("mapper.member.selectAllMemberList");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return memlist;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  <a:r>
              <a:rPr lang="en-US" altLang="ko-KR" sz="1200" b="1"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530626"/>
            <a:ext cx="7424531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MemberVO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 SQL</a:t>
            </a:r>
            <a:r>
              <a:rPr lang="ko-KR" altLang="en-US" sz="1200">
                <a:latin typeface="+mj-ea"/>
                <a:ea typeface="+mj-ea"/>
              </a:rPr>
              <a:t>문으로 전달할 값이나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실행한 후 반환되는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레코드들의 값을 각 속성에 저장합니다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992291"/>
            <a:ext cx="5802581" cy="47196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7411" name="직사각형 17410"/>
          <p:cNvSpPr txBox="1"/>
          <p:nvPr/>
        </p:nvSpPr>
        <p:spPr>
          <a:xfrm>
            <a:off x="0" y="474833"/>
            <a:ext cx="9144001" cy="53906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com.spring.ex01;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java.sql.Date;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MemberVO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String id;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String pwd;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String name;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String email;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Date joinDate;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MemberVO()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MemberVO(String id, String pwd, String name, String email)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this.id = id;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this.pwd = pwd;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this.name = name;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this.email = email;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String getId()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id;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void setId(String id)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this.id = id;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String getPwd()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pwd;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:                        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59834" y="1342945"/>
            <a:ext cx="4844912" cy="51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96348" y="1470990"/>
            <a:ext cx="7573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회원 정보를 표시하는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22</a:t>
            </a:r>
            <a:r>
              <a:rPr lang="ko-KR" altLang="en-US" sz="1200">
                <a:latin typeface="+mj-ea"/>
                <a:ea typeface="+mj-ea"/>
              </a:rPr>
              <a:t>장의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를 복사해서 사용합니다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4149" y="1747989"/>
            <a:ext cx="7605816" cy="3151278"/>
            <a:chOff x="442913" y="2647950"/>
            <a:chExt cx="8248650" cy="367458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52438" y="2647950"/>
              <a:ext cx="8239125" cy="15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42913" y="4160355"/>
              <a:ext cx="8248650" cy="2162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8436" name="직사각형 18435"/>
          <p:cNvSpPr txBox="1"/>
          <p:nvPr/>
        </p:nvSpPr>
        <p:spPr>
          <a:xfrm>
            <a:off x="0" y="0"/>
            <a:ext cx="9144000" cy="66655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pageEncoding="UTF-8"     isELIgnored="false" 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&lt;%@ taglib prefix="c" uri="http://java.sun.com/jsp/jstl/core" 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%&gt;    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&lt;html&gt;&lt;head&gt;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&lt;meta charset=UTF-8"&gt;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&lt;table border="1"  align="center"  width="80%"&gt;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&lt;tr align="center"   bgcolor="lightgreen"&gt;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 &gt;&lt;b&gt;아이디&lt;/b&gt;&lt;/td&gt;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&lt;td&gt;&lt;b&gt;비밀번호&lt;/b&gt;&lt;/td&gt;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&lt;td&gt;&lt;b&gt;이름&lt;/b&gt;&lt;/td&gt;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&lt;td&gt;&lt;b&gt;이메일&lt;/b&gt;&lt;/td&gt;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&lt;td&gt;&lt;b&gt;가입일&lt;/b&gt;&lt;/td&gt;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&lt;c:forEach var="member" items="${membersList}" &gt;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&lt;tr align="center"&gt;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&lt;td&gt;${member.id}&lt;/td&gt;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&lt;td&gt;${member.pwd}&lt;/td&gt;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&lt;td&gt;${member.name}&lt;/td&gt;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&lt;td&gt;${member.email}&lt;/td&gt;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&lt;td&gt;${member.joinDate}&lt;/td&gt;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&lt;/c:forEach&gt;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&lt;/table&gt;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&lt;a  href="${contextPath}/member/memberForm.do"&gt;&lt;h1 style="text-align:center"&gt;회원가입&lt;/h1&gt;&lt;/a&gt;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&lt;/body&gt;&lt;/html&gt;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46043" y="1520687"/>
            <a:ext cx="73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http://localhost:8090/pro23/mem.do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93304" y="1933230"/>
            <a:ext cx="5943600" cy="2136775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15555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기능 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5A29A-7815-BE6C-F3C2-EAC0A60F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689" y="4895850"/>
            <a:ext cx="1981955" cy="154641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EE2091E-F08D-1AD3-47FF-EBF9D390521E}"/>
              </a:ext>
            </a:extLst>
          </p:cNvPr>
          <p:cNvSpPr/>
          <p:nvPr/>
        </p:nvSpPr>
        <p:spPr>
          <a:xfrm>
            <a:off x="4853689" y="4006850"/>
            <a:ext cx="2290061" cy="781243"/>
          </a:xfrm>
          <a:prstGeom prst="wedgeRoundRectCallout">
            <a:avLst>
              <a:gd name="adj1" fmla="val 16063"/>
              <a:gd name="adj2" fmla="val -937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/>
              <a:t>MemberVO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sql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패키지로서</a:t>
            </a:r>
            <a:endParaRPr lang="en-US" altLang="ko-KR" sz="1200" dirty="0"/>
          </a:p>
          <a:p>
            <a:r>
              <a:rPr lang="en-US" altLang="ko-KR" sz="1200" dirty="0" err="1"/>
              <a:t>sql.date</a:t>
            </a:r>
            <a:r>
              <a:rPr lang="en-US" altLang="ko-KR" sz="1200" dirty="0"/>
              <a:t> </a:t>
            </a:r>
            <a:r>
              <a:rPr lang="ko-KR" altLang="en-US" sz="1200" dirty="0"/>
              <a:t>형식 즉 날짜만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B32581-95DD-FD75-F56F-D7CDC47C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3" y="4867383"/>
            <a:ext cx="4007056" cy="157488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F7F141A-6D4E-BAE9-2B9A-1A9764863157}"/>
              </a:ext>
            </a:extLst>
          </p:cNvPr>
          <p:cNvCxnSpPr/>
          <p:nvPr/>
        </p:nvCxnSpPr>
        <p:spPr>
          <a:xfrm>
            <a:off x="4978400" y="5429250"/>
            <a:ext cx="11747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6104" y="151910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SqlSession </a:t>
            </a:r>
            <a:r>
              <a:rPr lang="ko-KR" altLang="en-US" sz="1200" b="1">
                <a:latin typeface="+mj-ea"/>
                <a:ea typeface="+mj-ea"/>
              </a:rPr>
              <a:t>클래스에서 제공하는 여러 가지 메서드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50285" y="1770923"/>
          <a:ext cx="7409742" cy="254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78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메서드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75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List selectList(query_id)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실행한 후 여러 레코드를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List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반환합니다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90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List selectList(query_id,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조건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실행하면서 사용되는 조건도 전달합니다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 selectOne(query_id)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실행한 후 지정한 타입으로 한 개의 레코드를 반환합니다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1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 selectOne(query_id,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조건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실행하면서 사용되는 조건도 전달합니다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Map&lt;K,V) selectMap(query_id,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조건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select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실행하면서 사용되는 조건도 전달합니다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Map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타입으로 레코드를 반환합니다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17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int insert(query_id, Object obj)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insert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실행하면서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obj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객체의 값을 테이블에 추가합니다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62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int update(query_id, Object obj)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obj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객체의 값을 조건문의 수정 값으로 사용해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update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66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int delete(query_id, Object obj)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obj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객체의 값을 조건문의 조건 값으로 사용해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대한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delete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실행합니다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순서도: 처리 12"/>
          <p:cNvSpPr/>
          <p:nvPr/>
        </p:nvSpPr>
        <p:spPr>
          <a:xfrm>
            <a:off x="645706" y="3429000"/>
            <a:ext cx="420872" cy="1013415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43148" y="4675002"/>
            <a:ext cx="1517355" cy="26368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반환 타입이 있다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.</a:t>
            </a:r>
          </a:p>
        </p:txBody>
      </p:sp>
      <p:sp>
        <p:nvSpPr>
          <p:cNvPr id="16" name="자유형: 도형 15"/>
          <p:cNvSpPr/>
          <p:nvPr/>
        </p:nvSpPr>
        <p:spPr>
          <a:xfrm>
            <a:off x="809603" y="4468672"/>
            <a:ext cx="684986" cy="317627"/>
          </a:xfrm>
          <a:custGeom>
            <a:avLst/>
            <a:gdLst>
              <a:gd name="connsiteX0" fmla="*/ 46539 w 684986"/>
              <a:gd name="connsiteY0" fmla="*/ -4105 h 317627"/>
              <a:gd name="connsiteX1" fmla="*/ 46539 w 684986"/>
              <a:gd name="connsiteY1" fmla="*/ 250632 h 317627"/>
              <a:gd name="connsiteX2" fmla="*/ 688923 w 684986"/>
              <a:gd name="connsiteY2" fmla="*/ 317086 h 31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4986" h="317627">
                <a:moveTo>
                  <a:pt x="46539" y="-4105"/>
                </a:moveTo>
                <a:cubicBezTo>
                  <a:pt x="46539" y="38351"/>
                  <a:pt x="-60524" y="197100"/>
                  <a:pt x="46539" y="250632"/>
                </a:cubicBezTo>
                <a:cubicBezTo>
                  <a:pt x="153603" y="304164"/>
                  <a:pt x="581858" y="306010"/>
                  <a:pt x="688923" y="317086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23.4.1 </a:t>
            </a:r>
            <a:r>
              <a:rPr lang="ko-KR" altLang="en-US" b="1"/>
              <a:t>회원의 </a:t>
            </a:r>
            <a:r>
              <a:rPr lang="en-US" altLang="ko-KR" b="1"/>
              <a:t>ID</a:t>
            </a:r>
            <a:r>
              <a:rPr lang="ko-KR" altLang="en-US" b="1"/>
              <a:t>와 비밀번호 조회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15617" y="1918252"/>
            <a:ext cx="7414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우선 다음과 같이 </a:t>
            </a:r>
            <a:r>
              <a:rPr lang="en-US" altLang="ko-KR" sz="1200">
                <a:latin typeface="+mj-ea"/>
                <a:ea typeface="+mj-ea"/>
              </a:rPr>
              <a:t>com.spring.ex02 </a:t>
            </a:r>
            <a:r>
              <a:rPr lang="ko-KR" altLang="en-US" sz="1200">
                <a:latin typeface="+mj-ea"/>
                <a:ea typeface="+mj-ea"/>
              </a:rPr>
              <a:t>패키지를 만들고 필요한 실습 파일을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880277" y="2195251"/>
            <a:ext cx="21907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90870"/>
            <a:ext cx="7345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에 다음과 같이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81671" y="1767869"/>
            <a:ext cx="7199451" cy="455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1507" name="직사각형 21506"/>
          <p:cNvSpPr txBox="1"/>
          <p:nvPr/>
        </p:nvSpPr>
        <p:spPr>
          <a:xfrm>
            <a:off x="0" y="487166"/>
            <a:ext cx="9144000" cy="63709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&lt;!DOCTYPE mapper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PUBLIC "-//mybatis.org//DTD Mapper 3.0//EN"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"http://mybatis.org/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dtd</a:t>
            </a:r>
            <a:r>
              <a:rPr lang="en-US" altLang="ko-KR" sz="1200" b="1" dirty="0">
                <a:latin typeface="한컴산뜻돋움"/>
                <a:ea typeface="한컴산뜻돋움"/>
              </a:rPr>
              <a:t>/mybatis-3-mapper.dtd"&gt;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&lt;mapper namespace="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mapper.member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latin typeface="한컴산뜻돋움"/>
                <a:ea typeface="한컴산뜻돋움"/>
              </a:rPr>
              <a:t> id="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memResult</a:t>
            </a:r>
            <a:r>
              <a:rPr lang="en-US" altLang="ko-KR" sz="1200" b="1" dirty="0">
                <a:latin typeface="한컴산뜻돋움"/>
                <a:ea typeface="한컴산뜻돋움"/>
              </a:rPr>
              <a:t>" type="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memberVO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ko-KR" altLang="en-US" sz="1200" b="1" dirty="0">
                <a:ea typeface="한컴산뜻돋움"/>
              </a:rPr>
              <a:t>         </a:t>
            </a:r>
            <a:r>
              <a:rPr lang="en-US" altLang="ko-KR" sz="1200" b="1" dirty="0">
                <a:latin typeface="한컴산뜻돋움"/>
                <a:ea typeface="한컴산뜻돋움"/>
              </a:rPr>
              <a:t>&lt;result property="id" column="id" /&gt;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        &lt;result property="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pwd</a:t>
            </a:r>
            <a:r>
              <a:rPr lang="en-US" altLang="ko-KR" sz="1200" b="1" dirty="0">
                <a:latin typeface="한컴산뜻돋움"/>
                <a:ea typeface="한컴산뜻돋움"/>
              </a:rPr>
              <a:t>" column="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pwd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        &lt;result property="name" column="name" /&gt;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        &lt;result property="email" column="email" /&gt;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        &lt;result property="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latin typeface="한컴산뜻돋움"/>
                <a:ea typeface="한컴산뜻돋움"/>
              </a:rPr>
              <a:t>" column="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latin typeface="한컴산뜻돋움"/>
                <a:ea typeface="한컴산뜻돋움"/>
              </a:rPr>
              <a:t>&gt; 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&lt;select id="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selectAllMemberList</a:t>
            </a:r>
            <a:r>
              <a:rPr lang="en-US" altLang="ko-KR" sz="1200" b="1" dirty="0">
                <a:latin typeface="한컴산뜻돋움"/>
                <a:ea typeface="한컴산뜻돋움"/>
              </a:rPr>
              <a:t>"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latin typeface="한컴산뜻돋움"/>
                <a:ea typeface="한컴산뜻돋움"/>
              </a:rPr>
              <a:t>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memResult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&lt;![CDATA[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select * from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t_member</a:t>
            </a:r>
            <a:r>
              <a:rPr lang="en-US" altLang="ko-KR" sz="1200" b="1" dirty="0">
                <a:latin typeface="한컴산뜻돋움"/>
                <a:ea typeface="한컴산뜻돋움"/>
              </a:rPr>
              <a:t>	order by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latin typeface="한컴산뜻돋움"/>
                <a:ea typeface="한컴산뜻돋움"/>
              </a:rPr>
              <a:t> desc	 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]]&gt;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&lt;/select&gt;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select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selectName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resultType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  &lt;![CDATA[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   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select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from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t_member</a:t>
            </a:r>
            <a:endParaRPr lang="ko-KR" altLang="en-US" sz="1200" b="1" dirty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   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where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= '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hong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'</a:t>
            </a:r>
            <a:r>
              <a:rPr lang="ko-KR" altLang="en-US" sz="1200" b="1" dirty="0">
                <a:solidFill>
                  <a:srgbClr val="FF0000"/>
                </a:solidFill>
                <a:ea typeface="한컴산뜻돋움"/>
              </a:rPr>
              <a:t>			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   ]]&gt;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select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ea typeface="한컴산뜻돋움"/>
              </a:rPr>
              <a:t>	</a:t>
            </a:r>
            <a:endParaRPr lang="ko-KR" altLang="en-US" sz="1200" b="1" dirty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select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selectPwd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resultType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int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 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  &lt;![CDATA[ 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select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pwd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from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t_member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where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= '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hong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'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  ]]&gt;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select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&gt; </a:t>
            </a:r>
            <a:endParaRPr lang="en-US" altLang="ko-KR" sz="1200" b="1" dirty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en-US" altLang="ko-KR" sz="1200" b="1" dirty="0">
                <a:latin typeface="한컴산뜻돋움"/>
                <a:ea typeface="한컴산뜻돋움"/>
              </a:rPr>
              <a:t>mapper&gt;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1510747"/>
            <a:ext cx="7364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MemberServlet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65312" y="1898374"/>
            <a:ext cx="7309345" cy="4051859"/>
            <a:chOff x="343671" y="1787746"/>
            <a:chExt cx="8267700" cy="4977496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43671" y="1787746"/>
              <a:ext cx="8210550" cy="63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43671" y="2498042"/>
              <a:ext cx="8267700" cy="426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2532" name="직사각형 22531"/>
          <p:cNvSpPr txBox="1"/>
          <p:nvPr/>
        </p:nvSpPr>
        <p:spPr>
          <a:xfrm>
            <a:off x="0" y="507033"/>
            <a:ext cx="9144000" cy="53965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com.spring.ex02;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@WebServlet("/mem2.do")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MemberServlet extends HttpServlet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protected void doGet(HttpServletRequest request, HttpServletResponse response)</a:t>
            </a: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throws ServletException, IOException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doHandle(request, response);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protected void doPost(HttpServletRequest request, HttpServletResponse response) throws ServletException, IOException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doHandle(request, response);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void doHandle(HttpServletRequest request, HttpServletResponse response)</a:t>
            </a: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throws  ServletException, IOException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response.setContentType("text/html;charset=utf-8");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MemberDAO dao = new MemberDAO();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name = dao.selectName();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//int pwd = dao.selectPwd();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PrintWriter pw = response.getWriter();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pw.write("&lt;script&gt;");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pw.write("alert(' 이름: " + name +"');");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//pw.write("alert(' 비밀번호 : "+ pwd+"');");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pw.write("&lt;/script&gt;");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6937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5119" y="1907017"/>
            <a:ext cx="7432693" cy="4045642"/>
            <a:chOff x="141099" y="1852612"/>
            <a:chExt cx="8593620" cy="4945754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05119" y="1852612"/>
              <a:ext cx="8229600" cy="180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41099" y="3645591"/>
              <a:ext cx="7029450" cy="315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56" name="설명선 1 23555"/>
          <p:cNvSpPr/>
          <p:nvPr/>
        </p:nvSpPr>
        <p:spPr>
          <a:xfrm>
            <a:off x="6153184" y="3019752"/>
            <a:ext cx="1897421" cy="558065"/>
          </a:xfrm>
          <a:prstGeom prst="borderCallout1">
            <a:avLst>
              <a:gd name="adj1" fmla="val 18750"/>
              <a:gd name="adj2" fmla="val -8333"/>
              <a:gd name="adj3" fmla="val 151409"/>
              <a:gd name="adj4" fmla="val -5113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/>
              <a:t>내부자원 읽어오기</a:t>
            </a:r>
          </a:p>
          <a:p>
            <a:r>
              <a:rPr lang="ko-KR" altLang="en-US" sz="1200"/>
              <a:t>외부자원은 </a:t>
            </a:r>
            <a:r>
              <a:rPr lang="en-US" altLang="ko-KR" sz="1200"/>
              <a:t>FileReader( )</a:t>
            </a:r>
          </a:p>
        </p:txBody>
      </p:sp>
      <p:sp>
        <p:nvSpPr>
          <p:cNvPr id="23558" name="설명선 1 23555"/>
          <p:cNvSpPr/>
          <p:nvPr/>
        </p:nvSpPr>
        <p:spPr>
          <a:xfrm>
            <a:off x="6305584" y="2160240"/>
            <a:ext cx="1897421" cy="558065"/>
          </a:xfrm>
          <a:prstGeom prst="borderCallout1">
            <a:avLst>
              <a:gd name="adj1" fmla="val 18750"/>
              <a:gd name="adj2" fmla="val -8333"/>
              <a:gd name="adj3" fmla="val 151409"/>
              <a:gd name="adj4" fmla="val -5113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/>
              <a:t>인스턴스 생성을 위한 메소드 정의: 싱글톤 패턴</a:t>
            </a:r>
          </a:p>
        </p:txBody>
      </p:sp>
      <p:sp>
        <p:nvSpPr>
          <p:cNvPr id="23559" name="직사각형 23558"/>
          <p:cNvSpPr txBox="1"/>
          <p:nvPr/>
        </p:nvSpPr>
        <p:spPr>
          <a:xfrm>
            <a:off x="4572000" y="5014800"/>
            <a:ext cx="2310122" cy="31729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en-US" altLang="ko-KR" sz="1500"/>
              <a:t>new()</a:t>
            </a:r>
            <a:r>
              <a:rPr lang="ko-KR" altLang="en-US" sz="1500"/>
              <a:t>와 </a:t>
            </a:r>
            <a:r>
              <a:rPr lang="en-US" altLang="ko-KR" sz="1500"/>
              <a:t>getInstance() </a:t>
            </a:r>
            <a:r>
              <a:rPr lang="ko-KR" altLang="en-US" sz="1500"/>
              <a:t>차이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344" y="1462349"/>
            <a:ext cx="5059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기존의 </a:t>
            </a:r>
            <a:r>
              <a:rPr lang="en-US" altLang="ko-KR" sz="1200" b="1">
                <a:latin typeface="+mj-ea"/>
                <a:ea typeface="+mj-ea"/>
              </a:rPr>
              <a:t>JDBC</a:t>
            </a:r>
            <a:r>
              <a:rPr lang="ko-KR" altLang="en-US" sz="1200" b="1">
                <a:latin typeface="+mj-ea"/>
                <a:ea typeface="+mj-ea"/>
              </a:rPr>
              <a:t>의 문제점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0344" y="1734236"/>
            <a:ext cx="7131326" cy="635584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>
                <a:latin typeface="+mj-ea"/>
                <a:ea typeface="+mj-ea"/>
              </a:rPr>
              <a:t>connection → Statement </a:t>
            </a:r>
            <a:r>
              <a:rPr lang="ko-KR" altLang="en-US" sz="1200">
                <a:latin typeface="+mj-ea"/>
                <a:ea typeface="+mj-ea"/>
              </a:rPr>
              <a:t>객체 생성 →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 전송 → 결과 반환 → </a:t>
            </a:r>
            <a:r>
              <a:rPr lang="en-US" altLang="ko-KR" sz="1200">
                <a:latin typeface="+mj-ea"/>
                <a:ea typeface="+mj-ea"/>
              </a:rPr>
              <a:t>close </a:t>
            </a:r>
            <a:r>
              <a:rPr lang="ko-KR" altLang="en-US" sz="1200">
                <a:latin typeface="+mj-ea"/>
                <a:ea typeface="+mj-ea"/>
              </a:rPr>
              <a:t>과정으로 작업함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문이 프로그래밍 코드에 섞여 코드를 복잡해서 사용및 유지 보수가 어려워짐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0344" y="2846122"/>
            <a:ext cx="7131326" cy="646331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마이바티스 프레임워크를 도입해서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문의 가독성을 높여서 사용이 편리하게 만듬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코드와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분리해서 사용 및 유지 보수를 편리하게함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4062503" y="2527131"/>
            <a:ext cx="308113" cy="26835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2896" y="4025061"/>
            <a:ext cx="40750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마이바티스 프레임워크의 특징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896" y="4302060"/>
            <a:ext cx="7347617" cy="118243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SQL 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실행 결과를 자바 빈즈 또는 </a:t>
            </a:r>
            <a:r>
              <a:rPr lang="en-US" altLang="ko-KR" sz="1200" b="1">
                <a:solidFill>
                  <a:srgbClr val="0000FF"/>
                </a:solidFill>
                <a:latin typeface="+mj-ea"/>
                <a:ea typeface="+mj-ea"/>
              </a:rPr>
              <a:t>Map </a:t>
            </a:r>
            <a:r>
              <a:rPr lang="ko-KR" altLang="en-US" sz="1200" b="1">
                <a:solidFill>
                  <a:srgbClr val="0000FF"/>
                </a:solidFill>
                <a:latin typeface="+mj-ea"/>
                <a:ea typeface="+mj-ea"/>
              </a:rPr>
              <a:t>객체에 매핑해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 주는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Persisitence 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솔루션으로 관리함</a:t>
            </a:r>
            <a:r>
              <a:rPr lang="en-US" altLang="ko-KR" sz="1200">
                <a:solidFill>
                  <a:srgbClr val="800080"/>
                </a:solidFill>
                <a:latin typeface="+mj-ea"/>
                <a:ea typeface="+mj-ea"/>
              </a:rPr>
              <a:t> </a:t>
            </a:r>
            <a:br>
              <a:rPr lang="en-US" altLang="ko-KR" sz="1200">
                <a:solidFill>
                  <a:srgbClr val="800080"/>
                </a:solidFill>
                <a:latin typeface="+mj-ea"/>
                <a:ea typeface="+mj-ea"/>
              </a:rPr>
            </a:br>
            <a:r>
              <a:rPr lang="en-US" altLang="ko-KR" sz="1200">
                <a:solidFill>
                  <a:srgbClr val="800080"/>
                </a:solidFill>
                <a:latin typeface="+mj-ea"/>
                <a:ea typeface="+mj-ea"/>
              </a:rPr>
              <a:t> </a:t>
            </a:r>
            <a:r>
              <a:rPr lang="ko-KR" altLang="en-US" sz="1200">
                <a:solidFill>
                  <a:srgbClr val="800080"/>
                </a:solidFill>
                <a:latin typeface="+mj-ea"/>
                <a:ea typeface="+mj-ea"/>
              </a:rPr>
              <a:t>즉</a:t>
            </a:r>
            <a:r>
              <a:rPr lang="en-US" altLang="ko-KR" sz="1200">
                <a:solidFill>
                  <a:srgbClr val="800080"/>
                </a:solidFill>
                <a:latin typeface="+mj-ea"/>
                <a:ea typeface="+mj-ea"/>
              </a:rPr>
              <a:t>, </a:t>
            </a:r>
            <a:r>
              <a:rPr lang="en-US" altLang="ko-KR" sz="1200" b="1">
                <a:solidFill>
                  <a:srgbClr val="0000FF"/>
                </a:solidFill>
                <a:latin typeface="+mj-ea"/>
                <a:ea typeface="+mj-ea"/>
              </a:rPr>
              <a:t>SQL</a:t>
            </a:r>
            <a:r>
              <a:rPr lang="ko-KR" altLang="en-US" sz="1200" b="1">
                <a:solidFill>
                  <a:srgbClr val="0000FF"/>
                </a:solidFill>
                <a:latin typeface="+mj-ea"/>
                <a:ea typeface="+mj-ea"/>
              </a:rPr>
              <a:t>을 소스 코드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가 아닌 </a:t>
            </a:r>
            <a:r>
              <a:rPr lang="en-US" altLang="ko-KR" sz="1200" b="1">
                <a:solidFill>
                  <a:srgbClr val="0000FF"/>
                </a:solidFill>
                <a:latin typeface="+mj-ea"/>
                <a:ea typeface="+mj-ea"/>
              </a:rPr>
              <a:t>XML</a:t>
            </a:r>
            <a:r>
              <a:rPr lang="ko-KR" altLang="en-US" sz="1200" b="1">
                <a:solidFill>
                  <a:srgbClr val="0000FF"/>
                </a:solidFill>
                <a:latin typeface="+mj-ea"/>
                <a:ea typeface="+mj-ea"/>
              </a:rPr>
              <a:t>로 분리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함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 b="1">
                <a:solidFill>
                  <a:srgbClr val="0000FF"/>
                </a:solidFill>
                <a:latin typeface="+mj-ea"/>
                <a:ea typeface="+mj-ea"/>
              </a:rPr>
              <a:t>SQL</a:t>
            </a:r>
            <a:r>
              <a:rPr lang="ko-KR" altLang="en-US" sz="1200" b="1">
                <a:solidFill>
                  <a:srgbClr val="0000FF"/>
                </a:solidFill>
                <a:latin typeface="+mj-ea"/>
                <a:ea typeface="+mj-ea"/>
              </a:rPr>
              <a:t>문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과 </a:t>
            </a:r>
            <a:r>
              <a:rPr lang="ko-KR" altLang="en-US" sz="1200" b="1">
                <a:solidFill>
                  <a:srgbClr val="0000FF"/>
                </a:solidFill>
                <a:latin typeface="+mj-ea"/>
                <a:ea typeface="+mj-ea"/>
              </a:rPr>
              <a:t>프로그래밍 코드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를 </a:t>
            </a:r>
            <a:r>
              <a:rPr lang="ko-KR" altLang="en-US" sz="1200" b="1">
                <a:solidFill>
                  <a:srgbClr val="0000FF"/>
                </a:solidFill>
                <a:latin typeface="+mj-ea"/>
                <a:ea typeface="+mj-ea"/>
              </a:rPr>
              <a:t>분리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해서 구현함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b="1">
                <a:solidFill>
                  <a:srgbClr val="0000FF"/>
                </a:solidFill>
                <a:latin typeface="+mj-ea"/>
                <a:ea typeface="+mj-ea"/>
              </a:rPr>
              <a:t>데이터소스</a:t>
            </a:r>
            <a:r>
              <a:rPr lang="en-US" altLang="ko-KR" sz="1200" b="1">
                <a:solidFill>
                  <a:srgbClr val="0000FF"/>
                </a:solidFill>
                <a:latin typeface="+mj-ea"/>
                <a:ea typeface="+mj-ea"/>
              </a:rPr>
              <a:t>(DataSource) </a:t>
            </a:r>
            <a:r>
              <a:rPr lang="ko-KR" altLang="en-US" sz="1200" b="1">
                <a:solidFill>
                  <a:srgbClr val="0000FF"/>
                </a:solidFill>
                <a:latin typeface="+mj-ea"/>
                <a:ea typeface="+mj-ea"/>
              </a:rPr>
              <a:t>기능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과 </a:t>
            </a:r>
            <a:r>
              <a:rPr lang="ko-KR" altLang="en-US" sz="1200" b="1">
                <a:solidFill>
                  <a:srgbClr val="0000FF"/>
                </a:solidFill>
                <a:latin typeface="+mj-ea"/>
                <a:ea typeface="+mj-ea"/>
              </a:rPr>
              <a:t>트랜잭션 처리 기능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을 제공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23163" y="1518790"/>
            <a:ext cx="7001911" cy="360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4579" name="직사각형 24578"/>
          <p:cNvSpPr txBox="1"/>
          <p:nvPr/>
        </p:nvSpPr>
        <p:spPr>
          <a:xfrm>
            <a:off x="0" y="0"/>
            <a:ext cx="9144001" cy="68465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com.spring.ex02;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java.io.Reader;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MemberDAO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static SqlSessionFactory sqlMapper = null;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static SqlSessionFactory getInstance()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if (sqlMapper == null)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String resource = "mybatis/SqlMapConfig.xml";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Reader reader = Resources.getResourceAsReader(resource);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sqlMapper = new SqlSessionFactoryBuilder().build(reader);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reader.close();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} catch (Exception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sqlMapper;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String  selectName()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sqlMapper = getInstance();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SqlSession session = sqlMapper.openSession();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name = session.selectOne("mapper.member.selectName");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name;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int  selectPwd()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sqlMapper = getInstance();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SqlSession session = sqlMapper.openSession();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int pwd = session.selectOne("mapper.member.selectPwd");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pwd;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30626"/>
            <a:ext cx="8042533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http://localhost:8090/pro23/mem2.do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서블릿에서 </a:t>
            </a:r>
            <a:r>
              <a:rPr lang="en-US" altLang="ko-KR" sz="1200">
                <a:latin typeface="+mj-ea"/>
                <a:ea typeface="+mj-ea"/>
              </a:rPr>
              <a:t>selectName() </a:t>
            </a:r>
            <a:r>
              <a:rPr lang="ko-KR" altLang="en-US" sz="1200">
                <a:latin typeface="+mj-ea"/>
                <a:ea typeface="+mj-ea"/>
              </a:rPr>
              <a:t>메서드로 조회한 경우 아이디에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해당하는 회원 이름을 알림창으로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4392626"/>
            <a:ext cx="8181679" cy="263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서블릿에서 </a:t>
            </a:r>
            <a:r>
              <a:rPr lang="en-US" altLang="ko-KR" sz="1200">
                <a:latin typeface="+mj-ea"/>
                <a:ea typeface="+mj-ea"/>
              </a:rPr>
              <a:t>selectPwd() </a:t>
            </a:r>
            <a:r>
              <a:rPr lang="ko-KR" altLang="en-US" sz="1200">
                <a:latin typeface="+mj-ea"/>
                <a:ea typeface="+mj-ea"/>
              </a:rPr>
              <a:t>메서드로 조회한 경우 아이디에 해당하는 비밀번호를 알림창으로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88853" y="2347571"/>
            <a:ext cx="4203867" cy="1618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146852" y="3105977"/>
            <a:ext cx="755374" cy="2087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688854" y="4919870"/>
            <a:ext cx="3896938" cy="1759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087217" y="5680214"/>
            <a:ext cx="705679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23.4.2 HashMap</a:t>
            </a:r>
            <a:r>
              <a:rPr lang="ko-KR" altLang="en-US" b="1"/>
              <a:t>을 이용한 모든 회원 정보 조회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639314" y="1779752"/>
            <a:ext cx="7908127" cy="266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다음과 같이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13791" y="2100534"/>
            <a:ext cx="5892128" cy="4527501"/>
            <a:chOff x="442913" y="647700"/>
            <a:chExt cx="8271099" cy="7581900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42913" y="647700"/>
              <a:ext cx="8258175" cy="556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65362" y="6210300"/>
              <a:ext cx="8248650" cy="2019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6628" name="직사각형 26627"/>
          <p:cNvSpPr txBox="1"/>
          <p:nvPr/>
        </p:nvSpPr>
        <p:spPr>
          <a:xfrm>
            <a:off x="-1" y="462269"/>
            <a:ext cx="9144002" cy="563231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&lt;!DOCTYPE mapper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PUBLIC "-//mybatis.org//DTD Mapper 3.0//EN"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"http://mybatis.org/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dtd</a:t>
            </a:r>
            <a:r>
              <a:rPr lang="en-US" altLang="ko-KR" sz="1200" b="1" dirty="0">
                <a:latin typeface="한컴산뜻돋움"/>
                <a:ea typeface="한컴산뜻돋움"/>
              </a:rPr>
              <a:t>/mybatis-3-mapper.dtd"&gt;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&lt;mapper namespace="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mapper.member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&lt;!-- 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id="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memResult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" type="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memberVO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&lt;result property="id" column="id"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       &lt;result property="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pwd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" column="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pwd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       &lt;result property="name" column="name"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       &lt;result property="email" column="email"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       &lt;result property="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" column="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&lt;/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&gt; 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00FF"/>
                </a:solidFill>
                <a:ea typeface="한컴산뜻돋움"/>
              </a:rPr>
              <a:t>	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--&gt;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id="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memResult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type="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java.util.HashMap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&lt;result property="id" column="id"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&lt;result property="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pwd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column="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pwd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&lt;result property="name" column="name"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&lt;result property="email" column="email"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&lt;result property="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column="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&lt;/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&lt;select id="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selectAllMemberList</a:t>
            </a:r>
            <a:r>
              <a:rPr lang="en-US" altLang="ko-KR" sz="1200" b="1" dirty="0">
                <a:latin typeface="한컴산뜻돋움"/>
                <a:ea typeface="한컴산뜻돋움"/>
              </a:rPr>
              <a:t>"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latin typeface="한컴산뜻돋움"/>
                <a:ea typeface="한컴산뜻돋움"/>
              </a:rPr>
              <a:t>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memResult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&lt;![CDATA[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select * from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t_member</a:t>
            </a:r>
            <a:r>
              <a:rPr lang="en-US" altLang="ko-KR" sz="1200" b="1" dirty="0">
                <a:latin typeface="한컴산뜻돋움"/>
                <a:ea typeface="한컴산뜻돋움"/>
              </a:rPr>
              <a:t>	order by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latin typeface="한컴산뜻돋움"/>
                <a:ea typeface="한컴산뜻돋움"/>
              </a:rPr>
              <a:t> desc	 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]]&gt;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&lt;/select&gt; 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en-US" altLang="ko-KR" sz="1200" b="1" dirty="0">
                <a:latin typeface="한컴산뜻돋움"/>
                <a:ea typeface="한컴산뜻돋움"/>
              </a:rPr>
              <a:t>mapper&gt;      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30626"/>
            <a:ext cx="7841974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브라우저에서 서블릿에 요청하면 </a:t>
            </a:r>
            <a:r>
              <a:rPr lang="en-US" altLang="ko-KR" sz="1200">
                <a:latin typeface="+mj-ea"/>
                <a:ea typeface="+mj-ea"/>
              </a:rPr>
              <a:t>selectAllMemberList() </a:t>
            </a:r>
            <a:r>
              <a:rPr lang="ko-KR" altLang="en-US" sz="1200">
                <a:latin typeface="+mj-ea"/>
                <a:ea typeface="+mj-ea"/>
              </a:rPr>
              <a:t>메서드를 호출하여 조회한 회원 정보를 바인딩한 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로 포워딩합니다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84997" y="2118940"/>
            <a:ext cx="7046429" cy="37103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52" name="직사각형 27651"/>
          <p:cNvSpPr/>
          <p:nvPr/>
        </p:nvSpPr>
        <p:spPr>
          <a:xfrm>
            <a:off x="1366006" y="4200721"/>
            <a:ext cx="363855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53" name="직사각형 27652"/>
          <p:cNvSpPr txBox="1"/>
          <p:nvPr/>
        </p:nvSpPr>
        <p:spPr>
          <a:xfrm>
            <a:off x="1271586" y="4153096"/>
            <a:ext cx="4476750" cy="21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>
                <a:latin typeface="함초롬돋움"/>
                <a:ea typeface="함초롬돋움"/>
              </a:rPr>
              <a:t>List&lt;HashMap&lt;String, String&gt;&gt; membersList = dao.selectAllMemberList();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7651" name="직사각형 27650"/>
          <p:cNvSpPr txBox="1"/>
          <p:nvPr/>
        </p:nvSpPr>
        <p:spPr>
          <a:xfrm>
            <a:off x="-1" y="1495621"/>
            <a:ext cx="9144001" cy="2645849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:              :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private void doHandle(HttpServletRequest request, HttpServletResponse response)</a:t>
            </a: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throws ServletException, IOException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response.setContentType("text/html;charset=utf-8");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MemberDAO dao = new MemberDAO();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//List&lt;MemberVO&gt; membersList = dao.selectAllMemberList();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List&lt;HashMap&lt;String, String&gt;&gt; membersList = dao.selectAllMemberList();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request.setAttribute("membersList", membersList);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RequestDispatcher dispatch = request.getRequestDispatcher("test01/listMembers.jsp");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dispatch.forward(request, response);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80930"/>
            <a:ext cx="7782338" cy="45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클래스에서는 </a:t>
            </a:r>
            <a:r>
              <a:rPr lang="en-US" altLang="ko-KR" sz="1200">
                <a:latin typeface="+mj-ea"/>
                <a:ea typeface="+mj-ea"/>
              </a:rPr>
              <a:t>selectList() </a:t>
            </a:r>
            <a:r>
              <a:rPr lang="ko-KR" altLang="en-US" sz="1200">
                <a:latin typeface="+mj-ea"/>
                <a:ea typeface="+mj-ea"/>
              </a:rPr>
              <a:t>메서드를 호출하면서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가 </a:t>
            </a:r>
            <a:r>
              <a:rPr lang="en-US" altLang="ko-KR" sz="1200">
                <a:latin typeface="+mj-ea"/>
                <a:ea typeface="+mj-ea"/>
              </a:rPr>
              <a:t>selectAllMemberList</a:t>
            </a:r>
            <a:r>
              <a:rPr lang="ko-KR" altLang="en-US" sz="1200">
                <a:latin typeface="+mj-ea"/>
                <a:ea typeface="+mj-ea"/>
              </a:rPr>
              <a:t>인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실행하도록 다음과 같이 코드를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97914" y="1942595"/>
            <a:ext cx="6927160" cy="3143619"/>
          </a:xfrm>
          <a:prstGeom prst="rect">
            <a:avLst/>
          </a:prstGeom>
          <a:noFill/>
          <a:ln>
            <a:noFill/>
          </a:ln>
        </p:spPr>
      </p:pic>
      <p:sp>
        <p:nvSpPr>
          <p:cNvPr id="28675" name="직사각형 28674"/>
          <p:cNvSpPr txBox="1"/>
          <p:nvPr/>
        </p:nvSpPr>
        <p:spPr>
          <a:xfrm>
            <a:off x="1849926" y="4392930"/>
            <a:ext cx="1249680" cy="29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>
                <a:solidFill>
                  <a:srgbClr val="0000FF"/>
                </a:solidFill>
                <a:latin typeface="함초롬돋움"/>
                <a:ea typeface="함초롬돋움"/>
              </a:rPr>
              <a:t>memlist</a:t>
            </a:r>
          </a:p>
        </p:txBody>
      </p:sp>
      <p:cxnSp>
        <p:nvCxnSpPr>
          <p:cNvPr id="28676" name="직선 연결선 28675"/>
          <p:cNvCxnSpPr/>
          <p:nvPr/>
        </p:nvCxnSpPr>
        <p:spPr>
          <a:xfrm flipV="1">
            <a:off x="2496910" y="3830411"/>
            <a:ext cx="789214" cy="136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77" name="직선 연결선 28676"/>
          <p:cNvCxnSpPr/>
          <p:nvPr/>
        </p:nvCxnSpPr>
        <p:spPr>
          <a:xfrm flipV="1">
            <a:off x="1404156" y="4064453"/>
            <a:ext cx="789214" cy="136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78" name="직선 연결선 28677"/>
          <p:cNvCxnSpPr/>
          <p:nvPr/>
        </p:nvCxnSpPr>
        <p:spPr>
          <a:xfrm flipV="1">
            <a:off x="1908212" y="4342877"/>
            <a:ext cx="789214" cy="136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9" name="직사각형 28678"/>
          <p:cNvSpPr/>
          <p:nvPr/>
        </p:nvSpPr>
        <p:spPr>
          <a:xfrm>
            <a:off x="128587" y="3705421"/>
            <a:ext cx="7705725" cy="466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80" name="직사각형 28679"/>
          <p:cNvSpPr txBox="1"/>
          <p:nvPr/>
        </p:nvSpPr>
        <p:spPr>
          <a:xfrm>
            <a:off x="1260039" y="3766894"/>
            <a:ext cx="7200901" cy="45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함초롬돋움"/>
                <a:ea typeface="함초롬돋움"/>
              </a:rPr>
              <a:t>List&lt;HashMap&lt;String, String&gt;&gt; memlist = null; </a:t>
            </a:r>
          </a:p>
          <a:p>
            <a:r>
              <a:rPr lang="en-US" altLang="ko-KR" sz="1200">
                <a:latin typeface="함초롬돋움"/>
                <a:ea typeface="함초롬돋움"/>
              </a:rPr>
              <a:t>memlist = session.selectList("mapper.member.selectAllMemberList"); </a:t>
            </a:r>
            <a:endParaRPr lang="en-US" altLang="ko-KR"/>
          </a:p>
        </p:txBody>
      </p:sp>
      <p:sp>
        <p:nvSpPr>
          <p:cNvPr id="28681" name="직사각형 28680"/>
          <p:cNvSpPr txBox="1"/>
          <p:nvPr/>
        </p:nvSpPr>
        <p:spPr>
          <a:xfrm>
            <a:off x="6357938" y="3429000"/>
            <a:ext cx="2657476" cy="26479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ysDot"/>
            <a:round/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// List&lt;MemberVO&gt; memlist = null;</a:t>
            </a:r>
          </a:p>
        </p:txBody>
      </p:sp>
      <p:sp>
        <p:nvSpPr>
          <p:cNvPr id="28682" name="자유형 28681"/>
          <p:cNvSpPr/>
          <p:nvPr/>
        </p:nvSpPr>
        <p:spPr>
          <a:xfrm>
            <a:off x="4837679" y="3423621"/>
            <a:ext cx="1507425" cy="453538"/>
          </a:xfrm>
          <a:custGeom>
            <a:avLst/>
            <a:gdLst>
              <a:gd name="connsiteX0" fmla="*/ 1510733 w 1507425"/>
              <a:gd name="connsiteY0" fmla="*/ 100824 h 453538"/>
              <a:gd name="connsiteX1" fmla="*/ 1101158 w 1507425"/>
              <a:gd name="connsiteY1" fmla="*/ 5574 h 453538"/>
              <a:gd name="connsiteX2" fmla="*/ 672533 w 1507425"/>
              <a:gd name="connsiteY2" fmla="*/ 291325 h 453538"/>
              <a:gd name="connsiteX3" fmla="*/ -3741 w 1507425"/>
              <a:gd name="connsiteY3" fmla="*/ 453249 h 45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425" h="453538">
                <a:moveTo>
                  <a:pt x="1510733" y="100824"/>
                </a:moveTo>
                <a:cubicBezTo>
                  <a:pt x="1442470" y="84949"/>
                  <a:pt x="1240858" y="-26175"/>
                  <a:pt x="1101158" y="5574"/>
                </a:cubicBezTo>
                <a:cubicBezTo>
                  <a:pt x="961457" y="37324"/>
                  <a:pt x="856683" y="216712"/>
                  <a:pt x="672533" y="291325"/>
                </a:cubicBezTo>
                <a:cubicBezTo>
                  <a:pt x="488383" y="365936"/>
                  <a:pt x="108970" y="426262"/>
                  <a:pt x="-3741" y="453249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8684" name="직사각형 28683"/>
          <p:cNvSpPr/>
          <p:nvPr/>
        </p:nvSpPr>
        <p:spPr>
          <a:xfrm>
            <a:off x="1090346" y="3014360"/>
            <a:ext cx="3698844" cy="17112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</p:sp>
      <p:sp>
        <p:nvSpPr>
          <p:cNvPr id="28683" name="직사각형 28679"/>
          <p:cNvSpPr txBox="1"/>
          <p:nvPr/>
        </p:nvSpPr>
        <p:spPr>
          <a:xfrm>
            <a:off x="1228155" y="2994811"/>
            <a:ext cx="4673577" cy="271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latin typeface="함초롬돋움"/>
                <a:ea typeface="함초롬돋움"/>
              </a:rPr>
              <a:t>public List&lt;HashMap&lt;String, String&gt;&gt; selectAllMemberList</a:t>
            </a:r>
            <a:r>
              <a:rPr lang="ko-KR" altLang="en-US" sz="1200">
                <a:latin typeface="함초롬돋움"/>
                <a:ea typeface="함초롬돋움"/>
              </a:rPr>
              <a:t>() {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8679" name="직사각형 28678"/>
          <p:cNvSpPr txBox="1"/>
          <p:nvPr/>
        </p:nvSpPr>
        <p:spPr>
          <a:xfrm>
            <a:off x="0" y="525455"/>
            <a:ext cx="9144001" cy="37398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         :                       :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public List&lt;MemberVO&gt; selectAllMemberList() {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sqlMapper = getInstance();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SqlSession session = sqlMapper.openSession();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List&lt;MemberVO&gt; memlist = null;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memlist = session.selectList("mapper.member.selectAllMemberList");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return memlist;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 public List&lt;HashMap&lt;String, String&gt;&gt; selectAllMemberList() { 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sqlMapper = getInstance(); 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 	SqlSession session = sqlMapper.openSession();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List&lt;HashMap&lt;String, String&gt;&gt; memlist = null; 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memlist = session.selectList("mapper.member.selectAllMemberList"); 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return memlist; 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 }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  <p:sp>
        <p:nvSpPr>
          <p:cNvPr id="28680" name="오른쪽 대괄호 28679"/>
          <p:cNvSpPr/>
          <p:nvPr/>
        </p:nvSpPr>
        <p:spPr>
          <a:xfrm>
            <a:off x="6161736" y="833102"/>
            <a:ext cx="429296" cy="1261056"/>
          </a:xfrm>
          <a:prstGeom prst="righ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681" name="TextBox 28680"/>
          <p:cNvSpPr txBox="1"/>
          <p:nvPr/>
        </p:nvSpPr>
        <p:spPr>
          <a:xfrm>
            <a:off x="6735833" y="1228931"/>
            <a:ext cx="1728994" cy="26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※</a:t>
            </a:r>
            <a:r>
              <a:rPr lang="ko-KR" altLang="en-US" sz="1200" b="1">
                <a:solidFill>
                  <a:srgbClr val="FF0000"/>
                </a:solidFill>
              </a:rPr>
              <a:t> 주석처리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7494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이번에는 조회한 회원 정보를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에 저장해서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08789" y="1921703"/>
            <a:ext cx="5943600" cy="2139950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CEFB78CE-7B2D-7BAA-008E-44122D933871}"/>
              </a:ext>
            </a:extLst>
          </p:cNvPr>
          <p:cNvSpPr/>
          <p:nvPr/>
        </p:nvSpPr>
        <p:spPr>
          <a:xfrm>
            <a:off x="4853689" y="4006850"/>
            <a:ext cx="2112261" cy="781243"/>
          </a:xfrm>
          <a:prstGeom prst="wedgeRoundRectCallout">
            <a:avLst>
              <a:gd name="adj1" fmla="val 16063"/>
              <a:gd name="adj2" fmla="val -937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HashMap</a:t>
            </a:r>
            <a:r>
              <a:rPr lang="ko-KR" altLang="en-US" sz="1200" dirty="0"/>
              <a:t>은 </a:t>
            </a:r>
            <a:r>
              <a:rPr lang="en-US" altLang="ko-KR" sz="1200" dirty="0"/>
              <a:t>util </a:t>
            </a:r>
            <a:r>
              <a:rPr lang="ko-KR" altLang="en-US" sz="1200" dirty="0"/>
              <a:t>패키지로서</a:t>
            </a:r>
            <a:endParaRPr lang="en-US" altLang="ko-KR" sz="1200" dirty="0"/>
          </a:p>
          <a:p>
            <a:r>
              <a:rPr lang="en-US" altLang="ko-KR" sz="1200" dirty="0" err="1"/>
              <a:t>util.date</a:t>
            </a:r>
            <a:r>
              <a:rPr lang="en-US" altLang="ko-KR" sz="1200" dirty="0"/>
              <a:t> </a:t>
            </a:r>
            <a:r>
              <a:rPr lang="ko-KR" altLang="en-US" sz="1200" dirty="0"/>
              <a:t>형식 즉 </a:t>
            </a:r>
            <a:r>
              <a:rPr lang="ko-KR" altLang="en-US" sz="1200" dirty="0" err="1"/>
              <a:t>시분초까지</a:t>
            </a:r>
            <a:r>
              <a:rPr lang="ko-KR" altLang="en-US" sz="1200" dirty="0"/>
              <a:t>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98994-4B85-F4B6-F3A2-5ADD63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550" y="4989125"/>
            <a:ext cx="3873699" cy="137167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2878" y="1351722"/>
            <a:ext cx="5743041" cy="26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퍼시스턴스 프레임워크로 사용되는 마이바티스 구조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658286"/>
            <a:ext cx="5921651" cy="511046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1028" name="자유형 1027"/>
          <p:cNvSpPr/>
          <p:nvPr/>
        </p:nvSpPr>
        <p:spPr>
          <a:xfrm>
            <a:off x="4669200" y="3020400"/>
            <a:ext cx="2966400" cy="414000"/>
          </a:xfrm>
          <a:custGeom>
            <a:avLst/>
            <a:gdLst>
              <a:gd name="connsiteX0" fmla="*/ -3998 w 2967714"/>
              <a:gd name="connsiteY0" fmla="*/ 413394 h 413584"/>
              <a:gd name="connsiteX1" fmla="*/ 1484174 w 2967714"/>
              <a:gd name="connsiteY1" fmla="*/ 41351 h 413584"/>
              <a:gd name="connsiteX2" fmla="*/ 2972348 w 2967714"/>
              <a:gd name="connsiteY2" fmla="*/ 4146 h 41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714" h="413584">
                <a:moveTo>
                  <a:pt x="-3998" y="413394"/>
                </a:moveTo>
                <a:cubicBezTo>
                  <a:pt x="244030" y="351387"/>
                  <a:pt x="988116" y="109558"/>
                  <a:pt x="1484174" y="41351"/>
                </a:cubicBezTo>
                <a:cubicBezTo>
                  <a:pt x="1980232" y="-26856"/>
                  <a:pt x="2724319" y="10347"/>
                  <a:pt x="2972348" y="4146"/>
                </a:cubicBezTo>
              </a:path>
            </a:pathLst>
          </a:custGeom>
          <a:ln w="1270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9" name="직사각형 1028"/>
          <p:cNvSpPr txBox="1"/>
          <p:nvPr/>
        </p:nvSpPr>
        <p:spPr>
          <a:xfrm>
            <a:off x="7652385" y="2887980"/>
            <a:ext cx="1325880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</a:rPr>
              <a:t>SQL </a:t>
            </a:r>
            <a:r>
              <a:rPr lang="ko-KR" altLang="en-US" sz="1200" b="1">
                <a:solidFill>
                  <a:srgbClr val="800080"/>
                </a:solidFill>
              </a:rPr>
              <a:t>문 작성</a:t>
            </a:r>
          </a:p>
        </p:txBody>
      </p:sp>
      <p:sp>
        <p:nvSpPr>
          <p:cNvPr id="1030" name="자유형 1029"/>
          <p:cNvSpPr/>
          <p:nvPr/>
        </p:nvSpPr>
        <p:spPr>
          <a:xfrm>
            <a:off x="4953321" y="1810964"/>
            <a:ext cx="1927728" cy="582318"/>
          </a:xfrm>
          <a:custGeom>
            <a:avLst/>
            <a:gdLst>
              <a:gd name="connsiteX0" fmla="*/ -3075 w 2659414"/>
              <a:gd name="connsiteY0" fmla="*/ 582515 h 582318"/>
              <a:gd name="connsiteX1" fmla="*/ 889828 w 2659414"/>
              <a:gd name="connsiteY1" fmla="*/ 185668 h 582318"/>
              <a:gd name="connsiteX2" fmla="*/ 2663234 w 2659414"/>
              <a:gd name="connsiteY2" fmla="*/ -352 h 58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9414" h="582318">
                <a:moveTo>
                  <a:pt x="-3075" y="582515"/>
                </a:moveTo>
                <a:cubicBezTo>
                  <a:pt x="145741" y="516374"/>
                  <a:pt x="445442" y="282813"/>
                  <a:pt x="889828" y="185668"/>
                </a:cubicBezTo>
                <a:cubicBezTo>
                  <a:pt x="1334213" y="88524"/>
                  <a:pt x="2367666" y="30650"/>
                  <a:pt x="2663234" y="-352"/>
                </a:cubicBezTo>
              </a:path>
            </a:pathLst>
          </a:custGeom>
          <a:ln w="1270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1" name="직사각형 1030"/>
          <p:cNvSpPr txBox="1"/>
          <p:nvPr/>
        </p:nvSpPr>
        <p:spPr>
          <a:xfrm>
            <a:off x="6946877" y="1661794"/>
            <a:ext cx="2197123" cy="64135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</a:rPr>
              <a:t>DB</a:t>
            </a:r>
            <a:r>
              <a:rPr lang="ko-KR" altLang="en-US" sz="1200" b="1">
                <a:solidFill>
                  <a:srgbClr val="800080"/>
                </a:solidFill>
              </a:rPr>
              <a:t>연동시 반환 값 저장할 빈, 트랜잭션, 데이터소스, 마이바티스 관련정보</a:t>
            </a:r>
          </a:p>
        </p:txBody>
      </p:sp>
      <p:sp>
        <p:nvSpPr>
          <p:cNvPr id="1032" name="자유형 1031"/>
          <p:cNvSpPr/>
          <p:nvPr/>
        </p:nvSpPr>
        <p:spPr>
          <a:xfrm>
            <a:off x="4765532" y="3671315"/>
            <a:ext cx="2722781" cy="1151546"/>
          </a:xfrm>
          <a:custGeom>
            <a:avLst/>
            <a:gdLst>
              <a:gd name="connsiteX0" fmla="*/ -1310 w 2722781"/>
              <a:gd name="connsiteY0" fmla="*/ 1152846 h 1151546"/>
              <a:gd name="connsiteX1" fmla="*/ 941199 w 2722781"/>
              <a:gd name="connsiteY1" fmla="*/ 197935 h 1151546"/>
              <a:gd name="connsiteX2" fmla="*/ 2727008 w 2722781"/>
              <a:gd name="connsiteY2" fmla="*/ -487 h 1151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2781" h="1151546">
                <a:moveTo>
                  <a:pt x="-1310" y="1152846"/>
                </a:moveTo>
                <a:cubicBezTo>
                  <a:pt x="155775" y="993695"/>
                  <a:pt x="486480" y="390158"/>
                  <a:pt x="941199" y="197935"/>
                </a:cubicBezTo>
                <a:cubicBezTo>
                  <a:pt x="1395919" y="5712"/>
                  <a:pt x="2429373" y="32582"/>
                  <a:pt x="2727008" y="-487"/>
                </a:cubicBezTo>
              </a:path>
            </a:pathLst>
          </a:custGeom>
          <a:ln w="1270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직사각형 1032"/>
          <p:cNvSpPr txBox="1"/>
          <p:nvPr/>
        </p:nvSpPr>
        <p:spPr>
          <a:xfrm>
            <a:off x="7492541" y="3429000"/>
            <a:ext cx="1651459" cy="4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</a:rPr>
              <a:t>DAO</a:t>
            </a:r>
            <a:r>
              <a:rPr lang="ko-KR" altLang="en-US" sz="1200" b="1">
                <a:solidFill>
                  <a:srgbClr val="800080"/>
                </a:solidFill>
              </a:rPr>
              <a:t>에서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</a:rPr>
              <a:t>sqlMapper </a:t>
            </a:r>
            <a:r>
              <a:rPr lang="ko-KR" altLang="en-US" sz="1200" b="1">
                <a:solidFill>
                  <a:srgbClr val="800080"/>
                </a:solidFill>
              </a:rPr>
              <a:t>설정</a:t>
            </a:r>
          </a:p>
        </p:txBody>
      </p:sp>
      <p:sp>
        <p:nvSpPr>
          <p:cNvPr id="1034" name="직사각형 1033"/>
          <p:cNvSpPr txBox="1"/>
          <p:nvPr/>
        </p:nvSpPr>
        <p:spPr>
          <a:xfrm>
            <a:off x="3722501" y="3807244"/>
            <a:ext cx="236089" cy="26755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FF0000"/>
                </a:solidFill>
              </a:rPr>
              <a:t>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23. 4.3 </a:t>
            </a:r>
            <a:r>
              <a:rPr lang="ko-KR" altLang="en-US" b="1"/>
              <a:t>조건 값으로 회원 정보 조회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35496" y="1842883"/>
            <a:ext cx="7305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실습 파일을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67277" y="2249182"/>
            <a:ext cx="2076483" cy="359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2904816"/>
            <a:ext cx="7088970" cy="26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다음과 같이 편집합니다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128" y="1700239"/>
            <a:ext cx="7156174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에서 메서드 호출 시 전달된 조건 값은 매개변수 이름으로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문의 조건식에 전달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128" y="1451111"/>
            <a:ext cx="4244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마아바티스로 조건값 전달 방법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5127" y="2156790"/>
            <a:ext cx="4244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SQL</a:t>
            </a:r>
            <a:r>
              <a:rPr lang="ko-KR" altLang="en-US" sz="1200" b="1">
                <a:latin typeface="+mj-ea"/>
                <a:ea typeface="+mj-ea"/>
              </a:rPr>
              <a:t>문에서 조건값 사용 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5128" y="2433789"/>
            <a:ext cx="7156174" cy="276999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>
                <a:latin typeface="+mn-ea"/>
              </a:rPr>
              <a:t>#{</a:t>
            </a:r>
            <a:r>
              <a:rPr lang="ko-KR" altLang="en-US" sz="1200" b="1">
                <a:solidFill>
                  <a:srgbClr val="C00000"/>
                </a:solidFill>
                <a:latin typeface="+mn-ea"/>
              </a:rPr>
              <a:t>전달된 매개변수이름</a:t>
            </a:r>
            <a:r>
              <a:rPr lang="en-US" altLang="ko-KR" sz="1200">
                <a:latin typeface="+mn-ea"/>
              </a:rPr>
              <a:t>}</a:t>
            </a:r>
            <a:endParaRPr lang="ko-KR" altLang="en-US" sz="1200">
              <a:latin typeface="+mn-ea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13444" y="3443995"/>
            <a:ext cx="6911630" cy="248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43701" y="1234455"/>
            <a:ext cx="6591026" cy="5415941"/>
          </a:xfrm>
          <a:prstGeom prst="rect">
            <a:avLst/>
          </a:prstGeom>
          <a:noFill/>
          <a:ln>
            <a:noFill/>
          </a:ln>
        </p:spPr>
      </p:pic>
      <p:sp>
        <p:nvSpPr>
          <p:cNvPr id="32771" name="직사각형 32770"/>
          <p:cNvSpPr txBox="1"/>
          <p:nvPr/>
        </p:nvSpPr>
        <p:spPr>
          <a:xfrm>
            <a:off x="5855406" y="5001996"/>
            <a:ext cx="3106503" cy="109209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en-US" altLang="ko-KR" sz="1100">
                <a:latin typeface="함초롬돋움"/>
                <a:ea typeface="함초롬돋움"/>
              </a:rPr>
              <a:t>resultType: </a:t>
            </a:r>
            <a:r>
              <a:rPr lang="ko-KR" altLang="en-US" sz="1100">
                <a:latin typeface="함초롬돋움"/>
                <a:ea typeface="함초롬돋움"/>
              </a:rPr>
              <a:t>패키지를 포함 클래스명 혹은 </a:t>
            </a:r>
            <a:r>
              <a:rPr lang="en-US" altLang="ko-KR" sz="1100">
                <a:latin typeface="함초롬돋움"/>
                <a:ea typeface="함초롬돋움"/>
              </a:rPr>
              <a:t>Alias</a:t>
            </a:r>
            <a:r>
              <a:rPr lang="ko-KR" altLang="en-US" sz="1100">
                <a:latin typeface="함초롬돋움"/>
                <a:ea typeface="함초롬돋움"/>
              </a:rPr>
              <a:t>를 입력해야 한다. 자동매핑되기에 편하지만 제한적이다.</a:t>
            </a:r>
          </a:p>
          <a:p>
            <a:endParaRPr lang="ko-KR" altLang="en-US" sz="1100">
              <a:latin typeface="함초롬돋움"/>
              <a:ea typeface="함초롬돋움"/>
            </a:endParaRPr>
          </a:p>
          <a:p>
            <a:r>
              <a:rPr lang="en-US" altLang="ko-KR" sz="1100">
                <a:latin typeface="함초롬돋움"/>
                <a:ea typeface="함초롬돋움"/>
              </a:rPr>
              <a:t>resultMap: SqlMapConfig.xml</a:t>
            </a:r>
            <a:r>
              <a:rPr lang="ko-KR" altLang="en-US" sz="1100">
                <a:latin typeface="함초롬돋움"/>
                <a:ea typeface="함초롬돋움"/>
              </a:rPr>
              <a:t>에 매핑 설정한 마이바티스 기능이다.</a:t>
            </a:r>
          </a:p>
        </p:txBody>
      </p:sp>
      <p:sp>
        <p:nvSpPr>
          <p:cNvPr id="32772" name="자유형 32771"/>
          <p:cNvSpPr/>
          <p:nvPr/>
        </p:nvSpPr>
        <p:spPr>
          <a:xfrm>
            <a:off x="3880152" y="2829905"/>
            <a:ext cx="3638644" cy="2183306"/>
          </a:xfrm>
          <a:custGeom>
            <a:avLst/>
            <a:gdLst>
              <a:gd name="connsiteX0" fmla="*/ 3549348 w 3638644"/>
              <a:gd name="connsiteY0" fmla="*/ 2187583 h 2183306"/>
              <a:gd name="connsiteX1" fmla="*/ 3525535 w 3638644"/>
              <a:gd name="connsiteY1" fmla="*/ 270677 h 2183306"/>
              <a:gd name="connsiteX2" fmla="*/ 2096785 w 3638644"/>
              <a:gd name="connsiteY2" fmla="*/ 56365 h 2183306"/>
              <a:gd name="connsiteX3" fmla="*/ 144160 w 3638644"/>
              <a:gd name="connsiteY3" fmla="*/ 199240 h 2183306"/>
              <a:gd name="connsiteX4" fmla="*/ 144160 w 3638644"/>
              <a:gd name="connsiteY4" fmla="*/ -3166 h 218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8644" h="2183306">
                <a:moveTo>
                  <a:pt x="3549348" y="2187583"/>
                </a:moveTo>
                <a:cubicBezTo>
                  <a:pt x="3545379" y="1868098"/>
                  <a:pt x="3767628" y="625880"/>
                  <a:pt x="3525535" y="270677"/>
                </a:cubicBezTo>
                <a:cubicBezTo>
                  <a:pt x="3283441" y="-84525"/>
                  <a:pt x="2660347" y="68271"/>
                  <a:pt x="2096785" y="56365"/>
                </a:cubicBezTo>
                <a:cubicBezTo>
                  <a:pt x="1533223" y="44458"/>
                  <a:pt x="469598" y="209162"/>
                  <a:pt x="144160" y="199240"/>
                </a:cubicBezTo>
                <a:cubicBezTo>
                  <a:pt x="-181276" y="189318"/>
                  <a:pt x="144160" y="30568"/>
                  <a:pt x="144160" y="-3166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2771" name="직사각형 32770"/>
          <p:cNvSpPr txBox="1"/>
          <p:nvPr/>
        </p:nvSpPr>
        <p:spPr>
          <a:xfrm>
            <a:off x="0" y="122870"/>
            <a:ext cx="9144000" cy="667607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&lt;!DOCTYPE mapper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PUBLIC "-//mybatis.org//DTD Mapper 3.0//EN"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"http://mybatis.org/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dtd</a:t>
            </a:r>
            <a:r>
              <a:rPr lang="en-US" altLang="ko-KR" sz="1200" b="1" dirty="0">
                <a:latin typeface="한컴산뜻돋움"/>
                <a:ea typeface="한컴산뜻돋움"/>
              </a:rPr>
              <a:t>/mybatis-3-mapper.dtd"&gt;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&lt;mapper namespace="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mapper.member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&lt;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id="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memResult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 type="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memberVO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"&gt;</a:t>
            </a: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&lt;result property="id" column="id"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&lt;result property="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pwd</a:t>
            </a:r>
            <a:r>
              <a:rPr lang="en-US" altLang="ko-KR" sz="1200" b="1" dirty="0">
                <a:latin typeface="한컴산뜻돋움"/>
                <a:ea typeface="한컴산뜻돋움"/>
              </a:rPr>
              <a:t>" column="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pwd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&lt;result property="name" column="name"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&lt;result property="email" column="email"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&lt;result property="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latin typeface="한컴산뜻돋움"/>
                <a:ea typeface="한컴산뜻돋움"/>
              </a:rPr>
              <a:t>" column="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&lt;select id="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selectAllMemberList</a:t>
            </a:r>
            <a:r>
              <a:rPr lang="en-US" altLang="ko-KR" sz="1200" b="1" dirty="0">
                <a:latin typeface="한컴산뜻돋움"/>
                <a:ea typeface="한컴산뜻돋움"/>
              </a:rPr>
              <a:t>"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latin typeface="한컴산뜻돋움"/>
                <a:ea typeface="한컴산뜻돋움"/>
              </a:rPr>
              <a:t>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memResult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&lt;![CDATA[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select * from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t_member</a:t>
            </a:r>
            <a:r>
              <a:rPr lang="en-US" altLang="ko-KR" sz="1200" b="1" dirty="0">
                <a:latin typeface="한컴산뜻돋움"/>
                <a:ea typeface="한컴산뜻돋움"/>
              </a:rPr>
              <a:t> order by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joinDate</a:t>
            </a:r>
            <a:r>
              <a:rPr lang="en-US" altLang="ko-KR" sz="1200" b="1" dirty="0">
                <a:latin typeface="한컴산뜻돋움"/>
                <a:ea typeface="한컴산뜻돋움"/>
              </a:rPr>
              <a:t> desc</a:t>
            </a: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>
                <a:ea typeface="한컴산뜻돋움"/>
              </a:rPr>
              <a:t>	</a:t>
            </a: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]]&gt;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&lt;/select&gt;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&lt;select id="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selectMemberById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resultType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memberVO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 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parameterType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="String" 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&lt;![CDATA[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   select * from 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t_member</a:t>
            </a:r>
            <a:endParaRPr lang="en-US" altLang="ko-KR" sz="1200" b="1" dirty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   where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 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 id=#{id}</a:t>
            </a:r>
            <a:r>
              <a:rPr lang="en-US" altLang="ko-KR" sz="1200" b="1" dirty="0">
                <a:solidFill>
                  <a:srgbClr val="0000FF"/>
                </a:solidFill>
                <a:ea typeface="한컴산뜻돋움"/>
              </a:rPr>
              <a:t>			</a:t>
            </a:r>
            <a:endParaRPr lang="en-US" altLang="ko-KR" sz="1200" b="1" dirty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    ]]&gt;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 &lt;/select&gt;</a:t>
            </a:r>
            <a:r>
              <a:rPr lang="en-US" altLang="ko-KR" sz="1200" b="1" dirty="0">
                <a:solidFill>
                  <a:srgbClr val="800080"/>
                </a:solidFill>
                <a:ea typeface="한컴산뜻돋움"/>
              </a:rPr>
              <a:t>	</a:t>
            </a:r>
            <a:endParaRPr lang="en-US" altLang="ko-KR" sz="1200" b="1" dirty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&lt;select id="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selectMemberByPwd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resultMap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memResult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parameterType</a:t>
            </a:r>
            <a:r>
              <a:rPr lang="en-US" altLang="ko-KR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="int"</a:t>
            </a:r>
            <a:r>
              <a:rPr lang="en-US" altLang="ko-KR" sz="1200" b="1" dirty="0">
                <a:latin typeface="한컴산뜻돋움"/>
                <a:ea typeface="한컴산뜻돋움"/>
              </a:rPr>
              <a:t> 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&lt;![CDATA[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select * from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t_member</a:t>
            </a: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where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</a:t>
            </a:r>
            <a:r>
              <a:rPr lang="en-US" altLang="ko-KR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pwd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= #{pwd}</a:t>
            </a:r>
            <a:r>
              <a:rPr lang="en-US" altLang="ko-KR" sz="1200" b="1" dirty="0">
                <a:solidFill>
                  <a:srgbClr val="0000FF"/>
                </a:solidFill>
                <a:ea typeface="한컴산뜻돋움"/>
              </a:rPr>
              <a:t>			</a:t>
            </a: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]]&gt;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&lt;/select&gt;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&lt;/mapper&gt;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80930"/>
            <a:ext cx="7891670" cy="45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서블릿에서는 브라우저의 요청에 대해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클래스의 메서드를 호출한 후 그 결과를브라우저로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79580" y="1942594"/>
            <a:ext cx="6798365" cy="3170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30455" y="1490869"/>
            <a:ext cx="6700268" cy="3745396"/>
          </a:xfrm>
          <a:prstGeom prst="rect">
            <a:avLst/>
          </a:prstGeom>
          <a:noFill/>
          <a:ln>
            <a:noFill/>
          </a:ln>
        </p:spPr>
      </p:pic>
      <p:sp>
        <p:nvSpPr>
          <p:cNvPr id="34819" name="설명선 1(강조선) 34818"/>
          <p:cNvSpPr/>
          <p:nvPr/>
        </p:nvSpPr>
        <p:spPr>
          <a:xfrm>
            <a:off x="3127232" y="4837734"/>
            <a:ext cx="5506241" cy="706882"/>
          </a:xfrm>
          <a:prstGeom prst="accentCallout1">
            <a:avLst>
              <a:gd name="adj1" fmla="val 24893"/>
              <a:gd name="adj2" fmla="val -2700"/>
              <a:gd name="adj3" fmla="val -137362"/>
              <a:gd name="adj4" fmla="val -27963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200"/>
              <a:t>id</a:t>
            </a:r>
            <a:r>
              <a:rPr lang="ko-KR" altLang="en-US" sz="1200"/>
              <a:t>는 중복이 없다는 전제하에 하나의 레코드만 반환하면 되니까 </a:t>
            </a:r>
            <a:r>
              <a:rPr lang="en-US" altLang="ko-KR" sz="1200"/>
              <a:t>memberVO</a:t>
            </a:r>
            <a:r>
              <a:rPr lang="ko-KR" altLang="en-US" sz="1200"/>
              <a:t>에, </a:t>
            </a:r>
            <a:r>
              <a:rPr lang="en-US" altLang="ko-KR" sz="1200"/>
              <a:t>pwd</a:t>
            </a:r>
            <a:r>
              <a:rPr lang="ko-KR" altLang="en-US" sz="1200"/>
              <a:t>는 중복일 수 있어서 복수의 레코드를 반환할 수 있으니까 </a:t>
            </a:r>
            <a:r>
              <a:rPr lang="en-US" altLang="ko-KR" sz="1200"/>
              <a:t>List</a:t>
            </a:r>
            <a:r>
              <a:rPr lang="ko-KR" altLang="en-US" sz="1200"/>
              <a:t>에 저장한다.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4820" name="직사각형 34819"/>
          <p:cNvSpPr txBox="1"/>
          <p:nvPr/>
        </p:nvSpPr>
        <p:spPr>
          <a:xfrm>
            <a:off x="0" y="429504"/>
            <a:ext cx="9144000" cy="501689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private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void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doHandle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HttpServletRequest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HttpServletResponse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response</a:t>
            </a:r>
            <a:r>
              <a:rPr lang="ko-KR" altLang="en-US" sz="1200" b="1" dirty="0">
                <a:latin typeface="한컴산뜻돋움"/>
                <a:ea typeface="한컴산뜻돋움"/>
              </a:rPr>
              <a:t>)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throws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ServletException</a:t>
            </a:r>
            <a:r>
              <a:rPr lang="ko-KR" altLang="en-US" sz="1200" b="1" dirty="0">
                <a:latin typeface="한컴산뜻돋움"/>
                <a:ea typeface="한컴산뜻돋움"/>
              </a:rPr>
              <a:t>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IOException</a:t>
            </a:r>
            <a:r>
              <a:rPr lang="ko-KR" altLang="en-US" sz="1200" b="1" dirty="0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request.setCharacterEncoding</a:t>
            </a:r>
            <a:r>
              <a:rPr lang="ko-KR" altLang="en-US" sz="1200" b="1" dirty="0">
                <a:latin typeface="한컴산뜻돋움"/>
                <a:ea typeface="한컴산뜻돋움"/>
              </a:rPr>
              <a:t>("utf-8");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MemberDAO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dao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new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MemberDAO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new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action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request.getParameter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action</a:t>
            </a:r>
            <a:r>
              <a:rPr lang="ko-KR" altLang="en-US" sz="1200" b="1" dirty="0">
                <a:latin typeface="한컴산뜻돋움"/>
                <a:ea typeface="한컴산뜻돋움"/>
              </a:rPr>
              <a:t>");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nextPage</a:t>
            </a:r>
            <a:r>
              <a:rPr lang="ko-KR" altLang="en-US" sz="1200" b="1" dirty="0">
                <a:latin typeface="한컴산뜻돋움"/>
                <a:ea typeface="한컴산뜻돋움"/>
              </a:rPr>
              <a:t> = "";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if</a:t>
            </a:r>
            <a:r>
              <a:rPr lang="ko-KR" altLang="en-US" sz="1200" b="1" dirty="0">
                <a:latin typeface="한컴산뜻돋움"/>
                <a:ea typeface="한컴산뜻돋움"/>
              </a:rPr>
              <a:t> 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action</a:t>
            </a:r>
            <a:r>
              <a:rPr lang="ko-KR" altLang="en-US" sz="1200" b="1" dirty="0">
                <a:latin typeface="한컴산뜻돋움"/>
                <a:ea typeface="한컴산뜻돋움"/>
              </a:rPr>
              <a:t>==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null</a:t>
            </a:r>
            <a:r>
              <a:rPr lang="ko-KR" altLang="en-US" sz="1200" b="1" dirty="0">
                <a:latin typeface="한컴산뜻돋움"/>
                <a:ea typeface="한컴산뜻돋움"/>
              </a:rPr>
              <a:t> ||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action.equals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listMembers</a:t>
            </a:r>
            <a:r>
              <a:rPr lang="ko-KR" altLang="en-US" sz="1200" b="1" dirty="0">
                <a:latin typeface="한컴산뜻돋움"/>
                <a:ea typeface="한컴산뜻돋움"/>
              </a:rPr>
              <a:t>")) 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List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&gt;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dao.selectAllMemberList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request.setAttribute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200" b="1" dirty="0">
                <a:latin typeface="한컴산뜻돋움"/>
                <a:ea typeface="한컴산뜻돋움"/>
              </a:rPr>
              <a:t>",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nextPage</a:t>
            </a:r>
            <a:r>
              <a:rPr lang="ko-KR" altLang="en-US" sz="1200" b="1" dirty="0">
                <a:latin typeface="한컴산뜻돋움"/>
                <a:ea typeface="한컴산뜻돋움"/>
              </a:rPr>
              <a:t> = "test02/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listMembers.jsp</a:t>
            </a:r>
            <a:r>
              <a:rPr lang="ko-KR" altLang="en-US" sz="1200" b="1" dirty="0">
                <a:latin typeface="한컴산뜻돋움"/>
                <a:ea typeface="한컴산뜻돋움"/>
              </a:rPr>
              <a:t>";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>
                <a:latin typeface="한컴산뜻돋움"/>
                <a:ea typeface="한컴산뜻돋움"/>
              </a:rPr>
              <a:t>}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else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if</a:t>
            </a:r>
            <a:r>
              <a:rPr lang="ko-KR" altLang="en-US" sz="1200" b="1" dirty="0">
                <a:latin typeface="한컴산뜻돋움"/>
                <a:ea typeface="한컴산뜻돋움"/>
              </a:rPr>
              <a:t> 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action.equals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selectMemberById</a:t>
            </a:r>
            <a:r>
              <a:rPr lang="ko-KR" altLang="en-US" sz="1200" b="1" dirty="0">
                <a:latin typeface="한컴산뜻돋움"/>
                <a:ea typeface="한컴산뜻돋움"/>
              </a:rPr>
              <a:t>")) 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request.getParameter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200" b="1" dirty="0">
                <a:latin typeface="한컴산뜻돋움"/>
                <a:ea typeface="한컴산뜻돋움"/>
              </a:rPr>
              <a:t>");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dao.selectMemberById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request.setAttribute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</a:t>
            </a:r>
            <a:r>
              <a:rPr lang="ko-KR" altLang="en-US" sz="1200" b="1" dirty="0">
                <a:latin typeface="한컴산뜻돋움"/>
                <a:ea typeface="한컴산뜻돋움"/>
              </a:rPr>
              <a:t>",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nextPage</a:t>
            </a:r>
            <a:r>
              <a:rPr lang="ko-KR" altLang="en-US" sz="1200" b="1" dirty="0">
                <a:latin typeface="한컴산뜻돋움"/>
                <a:ea typeface="한컴산뜻돋움"/>
              </a:rPr>
              <a:t> = "test02/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memberInfo.jsp</a:t>
            </a:r>
            <a:r>
              <a:rPr lang="ko-KR" altLang="en-US" sz="1200" b="1" dirty="0">
                <a:latin typeface="한컴산뜻돋움"/>
                <a:ea typeface="한컴산뜻돋움"/>
              </a:rPr>
              <a:t>";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>
                <a:latin typeface="한컴산뜻돋움"/>
                <a:ea typeface="한컴산뜻돋움"/>
              </a:rPr>
              <a:t>}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else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if</a:t>
            </a:r>
            <a:r>
              <a:rPr lang="ko-KR" altLang="en-US" sz="1200" b="1" dirty="0">
                <a:latin typeface="한컴산뜻돋움"/>
                <a:ea typeface="한컴산뜻돋움"/>
              </a:rPr>
              <a:t> 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action.equals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selectMemberByPwd</a:t>
            </a:r>
            <a:r>
              <a:rPr lang="ko-KR" altLang="en-US" sz="1200" b="1" dirty="0">
                <a:latin typeface="한컴산뜻돋움"/>
                <a:ea typeface="한컴산뜻돋움"/>
              </a:rPr>
              <a:t>")) 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int</a:t>
            </a:r>
            <a:r>
              <a:rPr lang="ko-KR" altLang="en-US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pwd</a:t>
            </a:r>
            <a:r>
              <a:rPr lang="ko-KR" altLang="en-US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Integer.parseInt</a:t>
            </a:r>
            <a:r>
              <a:rPr lang="ko-KR" altLang="en-US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request.getParameter</a:t>
            </a:r>
            <a:r>
              <a:rPr lang="ko-KR" altLang="en-US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value</a:t>
            </a:r>
            <a:r>
              <a:rPr lang="ko-KR" altLang="en-US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"));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List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&gt;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dao.selectMemberByPwd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pwd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)</a:t>
            </a:r>
            <a:r>
              <a:rPr lang="ko-KR" altLang="en-US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request.setAttribute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200" b="1" dirty="0">
                <a:latin typeface="한컴산뜻돋움"/>
                <a:ea typeface="한컴산뜻돋움"/>
              </a:rPr>
              <a:t>",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nextPage</a:t>
            </a:r>
            <a:r>
              <a:rPr lang="ko-KR" altLang="en-US" sz="1200" b="1" dirty="0">
                <a:latin typeface="한컴산뜻돋움"/>
                <a:ea typeface="한컴산뜻돋움"/>
              </a:rPr>
              <a:t> = "test02/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listMembers.jsp</a:t>
            </a:r>
            <a:r>
              <a:rPr lang="ko-KR" altLang="en-US" sz="1200" b="1" dirty="0">
                <a:latin typeface="한컴산뜻돋움"/>
                <a:ea typeface="한컴산뜻돋움"/>
              </a:rPr>
              <a:t>";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RequestDispatcher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dispatch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request.getRequestDispatcher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nextPage</a:t>
            </a:r>
            <a:r>
              <a:rPr lang="ko-KR" altLang="en-US" sz="1200" b="1" dirty="0">
                <a:latin typeface="한컴산뜻돋움"/>
                <a:ea typeface="한컴산뜻돋움"/>
              </a:rPr>
              <a:t>);  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dispatch.forward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response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8" y="1470990"/>
            <a:ext cx="7953081" cy="451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selectOne() </a:t>
            </a:r>
            <a:r>
              <a:rPr lang="ko-KR" altLang="en-US" sz="1200">
                <a:latin typeface="+mj-ea"/>
                <a:ea typeface="+mj-ea"/>
              </a:rPr>
              <a:t>메서드는 하나의 레코드를 조회할 때 사용합니다</a:t>
            </a:r>
            <a:r>
              <a:rPr lang="en-US" altLang="ko-KR" sz="1200">
                <a:latin typeface="+mj-ea"/>
                <a:ea typeface="+mj-ea"/>
              </a:rPr>
              <a:t>. selectOne() </a:t>
            </a:r>
            <a:r>
              <a:rPr lang="ko-KR" altLang="en-US" sz="1200">
                <a:latin typeface="+mj-ea"/>
                <a:ea typeface="+mj-ea"/>
              </a:rPr>
              <a:t>메서드의 두 번째 인자는 첫 번째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인자의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문에서 매개변수 이름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로 조건 값을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94713" y="1995292"/>
            <a:ext cx="6941862" cy="4752354"/>
            <a:chOff x="442913" y="2205038"/>
            <a:chExt cx="8258175" cy="6105525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42913" y="2205038"/>
              <a:ext cx="8258175" cy="244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42913" y="4652963"/>
              <a:ext cx="8239125" cy="3657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44" name="설명선 1(강조선) 35843"/>
          <p:cNvSpPr/>
          <p:nvPr/>
        </p:nvSpPr>
        <p:spPr>
          <a:xfrm>
            <a:off x="7015568" y="3240360"/>
            <a:ext cx="1996633" cy="285233"/>
          </a:xfrm>
          <a:prstGeom prst="accent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200"/>
              <a:t>T selectOne(query_id, </a:t>
            </a:r>
            <a:r>
              <a:rPr lang="ko-KR" altLang="en-US" sz="1200"/>
              <a:t>조건)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5845" name="직사각형 35844"/>
          <p:cNvSpPr txBox="1"/>
          <p:nvPr/>
        </p:nvSpPr>
        <p:spPr>
          <a:xfrm>
            <a:off x="0" y="483900"/>
            <a:ext cx="9144000" cy="30098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ea typeface="한컴산뜻돋움"/>
              </a:rPr>
              <a:t>                   </a:t>
            </a:r>
            <a:r>
              <a:rPr lang="en-US" altLang="ko-KR" sz="1200" b="1" dirty="0">
                <a:ea typeface="한컴산뜻돋움"/>
              </a:rPr>
              <a:t>: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public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selectMemberById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latin typeface="한컴산뜻돋움"/>
                <a:ea typeface="한컴산뜻돋움"/>
              </a:rPr>
              <a:t>){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sqlMapper</a:t>
            </a:r>
            <a:r>
              <a:rPr lang="ko-KR" altLang="en-US" sz="1200" b="1" dirty="0">
                <a:latin typeface="한컴산뜻돋움"/>
                <a:ea typeface="한컴산뜻돋움"/>
              </a:rPr>
              <a:t>=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getInstance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SqlSession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session</a:t>
            </a:r>
            <a:r>
              <a:rPr lang="ko-KR" altLang="en-US" sz="1200" b="1" dirty="0">
                <a:latin typeface="한컴산뜻돋움"/>
                <a:ea typeface="한컴산뜻돋움"/>
              </a:rPr>
              <a:t>=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sqlMapper.openSession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=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session.selectOne</a:t>
            </a:r>
            <a:r>
              <a:rPr lang="ko-KR" altLang="en-US" sz="1200" b="1" dirty="0">
                <a:latin typeface="한컴산뜻돋움"/>
                <a:ea typeface="한컴산뜻돋움"/>
              </a:rPr>
              <a:t>("mapper.member.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selectMemberById</a:t>
            </a:r>
            <a:r>
              <a:rPr lang="ko-KR" altLang="en-US" sz="1200" b="1" dirty="0">
                <a:latin typeface="한컴산뜻돋움"/>
                <a:ea typeface="한컴산뜻돋움"/>
              </a:rPr>
              <a:t>",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return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;</a:t>
            </a:r>
            <a:r>
              <a:rPr lang="ko-KR" altLang="en-US" sz="1200" b="1" dirty="0">
                <a:ea typeface="한컴산뜻돋움"/>
              </a:rPr>
              <a:t>		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}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public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List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&gt;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selectMemberByPwd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int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pwd</a:t>
            </a:r>
            <a:r>
              <a:rPr lang="ko-KR" altLang="en-US" sz="1200" b="1" dirty="0">
                <a:latin typeface="한컴산뜻돋움"/>
                <a:ea typeface="한컴산뜻돋움"/>
              </a:rPr>
              <a:t>) 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sqlMapper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getInstance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SqlSession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session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sqlMapper.openSession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List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&gt;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null</a:t>
            </a:r>
            <a:r>
              <a:rPr lang="ko-KR" altLang="en-US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200" b="1" dirty="0">
                <a:latin typeface="한컴산뜻돋움"/>
                <a:ea typeface="한컴산뜻돋움"/>
              </a:rPr>
              <a:t>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session.selectList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mapper.member.selectMemberByPwd</a:t>
            </a:r>
            <a:r>
              <a:rPr lang="ko-KR" altLang="en-US" sz="1200" b="1" dirty="0">
                <a:latin typeface="한컴산뜻돋움"/>
                <a:ea typeface="한컴산뜻돋움"/>
              </a:rPr>
              <a:t>",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pwd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return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               </a:t>
            </a:r>
            <a:r>
              <a:rPr lang="en-US" altLang="ko-KR" sz="1200" b="1" dirty="0">
                <a:latin typeface="한컴산뜻돋움"/>
                <a:ea typeface="한컴산뜻돋움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80930"/>
            <a:ext cx="7772399" cy="45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search.jsp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검색창에 입력한 값과 셀렉트 박스의 검색 조건을 선택해 서블릿으로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74035" y="1942595"/>
            <a:ext cx="6851996" cy="4084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024" y="1302543"/>
            <a:ext cx="7513978" cy="2553177"/>
          </a:xfrm>
          <a:prstGeom prst="rect">
            <a:avLst/>
          </a:prstGeom>
          <a:solidFill>
            <a:schemeClr val="lt1"/>
          </a:solidFill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SqlMapConfig.xml</a:t>
            </a:r>
            <a:r>
              <a:rPr lang="ko-KR" altLang="en-US" sz="1200">
                <a:latin typeface="+mj-ea"/>
                <a:ea typeface="+mj-ea"/>
              </a:rPr>
              <a:t>에 각 기능별(</a:t>
            </a:r>
            <a:r>
              <a:rPr lang="en-US" altLang="ko-KR" sz="1200">
                <a:latin typeface="+mj-ea"/>
                <a:ea typeface="+mj-ea"/>
              </a:rPr>
              <a:t>db</a:t>
            </a:r>
            <a:r>
              <a:rPr lang="ko-KR" altLang="en-US" sz="1200">
                <a:latin typeface="+mj-ea"/>
                <a:ea typeface="+mj-ea"/>
              </a:rPr>
              <a:t>연동시 반환된 값 저장 </a:t>
            </a:r>
            <a:r>
              <a:rPr lang="en-US" altLang="ko-KR" sz="1200">
                <a:latin typeface="+mj-ea"/>
                <a:ea typeface="+mj-ea"/>
              </a:rPr>
              <a:t>bean, dataSource,  </a:t>
            </a:r>
            <a:r>
              <a:rPr lang="ko-KR" altLang="en-US" sz="1200">
                <a:latin typeface="+mj-ea"/>
                <a:ea typeface="+mj-ea"/>
              </a:rPr>
              <a:t>트랜잭션, 마이바티스 관련 정보)로 작성하고, 실행할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SqlMap.xml</a:t>
            </a:r>
            <a:r>
              <a:rPr lang="ko-KR" altLang="en-US" sz="1200">
                <a:latin typeface="+mj-ea"/>
                <a:ea typeface="+mj-ea"/>
              </a:rPr>
              <a:t>에 미리 작성한 후 등록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>
                <a:latin typeface="+mj-ea"/>
                <a:ea typeface="+mj-ea"/>
              </a:rPr>
              <a:t>애플리케이션에서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데이터베이스와 연동</a:t>
            </a:r>
            <a:r>
              <a:rPr lang="ko-KR" altLang="en-US" sz="1200">
                <a:latin typeface="+mj-ea"/>
                <a:ea typeface="+mj-ea"/>
              </a:rPr>
              <a:t>하는 데 필요한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데이터를 각각의 매개변수에 저장</a:t>
            </a:r>
            <a:r>
              <a:rPr lang="ko-KR" altLang="en-US" sz="1200">
                <a:latin typeface="+mj-ea"/>
                <a:ea typeface="+mj-ea"/>
              </a:rPr>
              <a:t>한 후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마이바티스에 전달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>
                <a:latin typeface="+mj-ea"/>
                <a:ea typeface="+mj-ea"/>
              </a:rPr>
              <a:t>애플리케이션에서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요청한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SQL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문을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SqlMap.xml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에서 선택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전달한 매개변수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선택한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SQL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문</a:t>
            </a:r>
            <a:r>
              <a:rPr lang="ko-KR" altLang="en-US" sz="1200">
                <a:latin typeface="+mj-ea"/>
                <a:ea typeface="+mj-ea"/>
              </a:rPr>
              <a:t>을 결합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>
                <a:latin typeface="+mj-ea"/>
                <a:ea typeface="+mj-ea"/>
              </a:rPr>
              <a:t>매개변수와 결합된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SQL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문을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DBMS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에서 실행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200">
                <a:latin typeface="+mj-ea"/>
                <a:ea typeface="+mj-ea"/>
              </a:rPr>
              <a:t>DBMS</a:t>
            </a:r>
            <a:r>
              <a:rPr lang="ko-KR" altLang="en-US" sz="1200">
                <a:latin typeface="+mj-ea"/>
                <a:ea typeface="+mj-ea"/>
              </a:rPr>
              <a:t>에서 반환된 데이터를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애플리케이션에서 제공하는 </a:t>
            </a:r>
          </a:p>
          <a:p>
            <a:pPr marL="228600" indent="-228600">
              <a:lnSpc>
                <a:spcPct val="150000"/>
              </a:lnSpc>
              <a:buFont typeface="+mj-ea"/>
              <a:defRPr/>
            </a:pP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     적당한 매개변수에 저장</a:t>
            </a:r>
            <a:r>
              <a:rPr lang="ko-KR" altLang="en-US" sz="1200">
                <a:latin typeface="+mj-ea"/>
                <a:ea typeface="+mj-ea"/>
              </a:rPr>
              <a:t>한 후 반환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4571999" y="2879388"/>
            <a:ext cx="4465004" cy="38533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14" name="직사각형 13"/>
          <p:cNvSpPr txBox="1"/>
          <p:nvPr/>
        </p:nvSpPr>
        <p:spPr>
          <a:xfrm>
            <a:off x="6302002" y="4526527"/>
            <a:ext cx="237863" cy="24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>
                <a:solidFill>
                  <a:srgbClr val="FF0000"/>
                </a:solidFill>
              </a:rPr>
              <a:t>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6867" name="직사각형 36866"/>
          <p:cNvSpPr txBox="1"/>
          <p:nvPr/>
        </p:nvSpPr>
        <p:spPr>
          <a:xfrm>
            <a:off x="0" y="437437"/>
            <a:ext cx="9144000" cy="429458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pageEncoding="UTF-8"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isELIgnored="false" 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&lt;%@ taglib prefix="c" uri="http://java.sun.com/jsp/jstl/core"  %&gt;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&lt;meta charset="UTF-8"&gt;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&lt;title&gt;회원 검색창&lt;/title&gt;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&lt;form action="${pageContext.request.contextPath}/mem3.do"&gt;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입력 : &lt;input  type="text" name="value"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&lt;select name="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action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 &lt;option value="listMembers" &gt;전체&lt;/option&gt;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 &lt;option value="selectMemberById" &gt;아이디&lt;/option&gt;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 &lt;option  value="selectMemberByPwd"&gt;비밀번호&lt;/option&gt;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&lt;/select&gt; &lt;br&gt;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</a:t>
            </a:r>
            <a:r>
              <a:rPr lang="ko-KR" altLang="en-US" sz="1200" b="1">
                <a:latin typeface="한컴산뜻돋움"/>
                <a:ea typeface="한컴산뜻돋움"/>
              </a:rPr>
              <a:t> &lt;input type="submit" value="검색" 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&lt;/form&gt;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10748"/>
            <a:ext cx="7563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memberInfo.jsp</a:t>
            </a:r>
            <a:r>
              <a:rPr lang="ko-KR" altLang="en-US" sz="1200">
                <a:latin typeface="+mj-ea"/>
                <a:ea typeface="+mj-ea"/>
              </a:rPr>
              <a:t>에서는 검색 조건으로 조회한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0252" y="1787747"/>
            <a:ext cx="7111861" cy="4572000"/>
            <a:chOff x="303143" y="1787747"/>
            <a:chExt cx="8220075" cy="5743575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12668" y="1787747"/>
              <a:ext cx="8210550" cy="23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03143" y="4130897"/>
              <a:ext cx="8220075" cy="340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92" name="직사각형 37891"/>
          <p:cNvSpPr txBox="1"/>
          <p:nvPr/>
        </p:nvSpPr>
        <p:spPr>
          <a:xfrm>
            <a:off x="3844999" y="4734209"/>
            <a:ext cx="4659754" cy="445486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※listmembers.jsp</a:t>
            </a:r>
            <a:r>
              <a:rPr lang="ko-KR" altLang="en-US" sz="1200"/>
              <a:t>와 차이점은 반복문과 회원가입 링크가 없다.</a:t>
            </a:r>
          </a:p>
          <a:p>
            <a:r>
              <a:rPr lang="ko-KR" altLang="en-US" sz="1200"/>
              <a:t>레코드 하나일 경우(중복 </a:t>
            </a:r>
            <a:r>
              <a:rPr lang="en-US" altLang="ko-KR" sz="1200"/>
              <a:t>id</a:t>
            </a:r>
            <a:r>
              <a:rPr lang="ko-KR" altLang="en-US" sz="1200"/>
              <a:t>가 없다는 가정하에) 출력</a:t>
            </a:r>
            <a:r>
              <a:rPr lang="en-US" altLang="ko-KR" sz="1200"/>
              <a:t> JSP</a:t>
            </a:r>
          </a:p>
        </p:txBody>
      </p:sp>
      <p:pic>
        <p:nvPicPr>
          <p:cNvPr id="37893" name="그림 37892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796975" y="1883616"/>
            <a:ext cx="2665500" cy="27609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37894" name="직사각형 37893"/>
          <p:cNvSpPr/>
          <p:nvPr/>
        </p:nvSpPr>
        <p:spPr>
          <a:xfrm>
            <a:off x="5757862" y="3067246"/>
            <a:ext cx="2771774" cy="209550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7892" name="직사각형 37891"/>
          <p:cNvSpPr txBox="1"/>
          <p:nvPr/>
        </p:nvSpPr>
        <p:spPr>
          <a:xfrm>
            <a:off x="0" y="474815"/>
            <a:ext cx="9144000" cy="57559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import="java.io.*,java.util.*"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pageEncoding="UTF-8"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isELIgnored="false"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&lt;meta charset=UTF-8"&gt;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&lt;table border=1 align="center" width="100%"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&lt;tr align="center"   bgcolor="lightgreen"&gt;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 &gt;&lt;b&gt;아이디&lt;/b&gt;&lt;/td&gt;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&lt;td&gt;&lt;b&gt;비밀번호&lt;/b&gt;&lt;/td&gt;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&lt;td&gt;&lt;b&gt;이름&lt;/b&gt;&lt;/td&gt;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&lt;td&gt;&lt;b&gt;이메일&lt;/b&gt;&lt;/td&gt;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&lt;td&gt;&lt;b&gt;가입일&lt;/b&gt;&lt;/td&gt;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&lt;tr align="center"&gt;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&lt;td&gt;${member.id}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&lt;td&gt;${member.pwd}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&lt;td&gt;${member.name}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&lt;td&gt;${member.email}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&lt;td&gt;${member.joinDate}&lt;/td&gt;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&lt;/table&gt;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30626"/>
            <a:ext cx="7782338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http://localhost:8090/pro23/test02/search.jsp</a:t>
            </a:r>
            <a:r>
              <a:rPr lang="ko-KR" altLang="en-US" sz="1200">
                <a:latin typeface="+mj-ea"/>
                <a:ea typeface="+mj-ea"/>
              </a:rPr>
              <a:t>로 요청하여 셀렉트 박스에서 아이디를 선택하여 검색 조건을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설정합니다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입력 칸에 </a:t>
            </a:r>
            <a:r>
              <a:rPr lang="en-US" altLang="ko-KR" sz="1200">
                <a:latin typeface="+mj-ea"/>
                <a:ea typeface="+mj-ea"/>
              </a:rPr>
              <a:t>park</a:t>
            </a:r>
            <a:r>
              <a:rPr lang="ko-KR" altLang="en-US" sz="1200">
                <a:latin typeface="+mj-ea"/>
                <a:ea typeface="+mj-ea"/>
              </a:rPr>
              <a:t>이라고 입력한 후 검색을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3" y="3827214"/>
            <a:ext cx="8251253" cy="26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조회된 결과가 </a:t>
            </a:r>
            <a:r>
              <a:rPr lang="en-US" altLang="ko-KR" sz="1200">
                <a:latin typeface="+mj-ea"/>
                <a:ea typeface="+mj-ea"/>
              </a:rPr>
              <a:t>memberInfo.jsp</a:t>
            </a:r>
            <a:r>
              <a:rPr lang="ko-KR" altLang="en-US" sz="1200">
                <a:latin typeface="+mj-ea"/>
                <a:ea typeface="+mj-ea"/>
              </a:rPr>
              <a:t>에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23200" y="1992291"/>
            <a:ext cx="391477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92086" y="4104213"/>
            <a:ext cx="5943600" cy="902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6386A-A8A6-0334-D794-E92DE10C6589}"/>
              </a:ext>
            </a:extLst>
          </p:cNvPr>
          <p:cNvSpPr txBox="1"/>
          <p:nvPr/>
        </p:nvSpPr>
        <p:spPr>
          <a:xfrm>
            <a:off x="6324600" y="2101850"/>
            <a:ext cx="189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없는 아이디를 검색할 때 처리 메서드가 없기 때문에  오류 발생한다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10748"/>
            <a:ext cx="7762461" cy="44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이번에는 셀렉트 박스에서 검색 조건을 비밀번호로 설정한 후 검색을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그러면 입력한 값과 같은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비밀번호를 가지는 회원 정보가 모두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73150" y="2022868"/>
            <a:ext cx="3838575" cy="1343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073150" y="4137525"/>
            <a:ext cx="5943600" cy="1902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73150" y="3710805"/>
            <a:ext cx="1485900" cy="26459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listMembers.jsp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10748"/>
            <a:ext cx="7762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latin typeface="+mj-ea"/>
                <a:ea typeface="+mj-ea"/>
              </a:rPr>
              <a:t>9. </a:t>
            </a:r>
            <a:r>
              <a:rPr lang="ko-KR" altLang="en-US" sz="1200" dirty="0">
                <a:latin typeface="+mj-ea"/>
                <a:ea typeface="+mj-ea"/>
              </a:rPr>
              <a:t>오류발생 처리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099C8-8E70-5C4E-4A36-B4DC6A9CDAC8}"/>
              </a:ext>
            </a:extLst>
          </p:cNvPr>
          <p:cNvSpPr txBox="1"/>
          <p:nvPr/>
        </p:nvSpPr>
        <p:spPr>
          <a:xfrm>
            <a:off x="881062" y="2025098"/>
            <a:ext cx="6591300" cy="31700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비밀번호 찾기에서 아래 라인에 오류가 날 때</a:t>
            </a:r>
            <a:r>
              <a:rPr lang="en-US" altLang="ko-KR" sz="1000" b="1" dirty="0">
                <a:solidFill>
                  <a:srgbClr val="FF0000"/>
                </a:solidFill>
              </a:rPr>
              <a:t>:</a:t>
            </a:r>
          </a:p>
          <a:p>
            <a:r>
              <a:rPr lang="ko-KR" altLang="en-US" sz="1000" b="1" dirty="0" err="1">
                <a:latin typeface="한컴산뜻돋움"/>
                <a:ea typeface="한컴산뜻돋움"/>
              </a:rPr>
              <a:t>membersList</a:t>
            </a:r>
            <a:r>
              <a:rPr lang="ko-KR" altLang="en-US" sz="1000" b="1" dirty="0">
                <a:latin typeface="한컴산뜻돋움"/>
                <a:ea typeface="한컴산뜻돋움"/>
              </a:rPr>
              <a:t>=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session.selectList</a:t>
            </a:r>
            <a:r>
              <a:rPr lang="ko-KR" altLang="en-US" sz="1000" b="1" dirty="0">
                <a:latin typeface="한컴산뜻돋움"/>
                <a:ea typeface="한컴산뜻돋움"/>
              </a:rPr>
              <a:t>("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mapper.member.selectMemberByPwd</a:t>
            </a:r>
            <a:r>
              <a:rPr lang="ko-KR" altLang="en-US" sz="1000" b="1" dirty="0">
                <a:latin typeface="한컴산뜻돋움"/>
                <a:ea typeface="한컴산뜻돋움"/>
              </a:rPr>
              <a:t>",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pwd</a:t>
            </a:r>
            <a:r>
              <a:rPr lang="ko-KR" altLang="en-US" sz="1000" b="1" dirty="0">
                <a:latin typeface="한컴산뜻돋움"/>
                <a:ea typeface="한컴산뜻돋움"/>
              </a:rPr>
              <a:t>);</a:t>
            </a:r>
            <a:endParaRPr lang="en-US" altLang="ko-KR" sz="1000" b="1" dirty="0">
              <a:latin typeface="한컴산뜻돋움"/>
              <a:ea typeface="한컴산뜻돋움"/>
            </a:endParaRPr>
          </a:p>
          <a:p>
            <a:endParaRPr lang="en-US" altLang="ko-KR" sz="1000" b="1" dirty="0">
              <a:latin typeface="한컴산뜻돋움"/>
              <a:ea typeface="한컴산뜻돋움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오류 원인은 다음과 같다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. 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MemberServlet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에서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int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pwd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= </a:t>
            </a:r>
            <a:r>
              <a:rPr lang="ko-KR" altLang="en-US" sz="10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Integer.parseInt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</a:t>
            </a:r>
            <a:r>
              <a:rPr lang="ko-KR" altLang="en-US" sz="10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request.getParameter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("</a:t>
            </a:r>
            <a:r>
              <a:rPr lang="ko-KR" altLang="en-US" sz="10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")); 검색조건은 </a:t>
            </a:r>
            <a:r>
              <a:rPr lang="en-US" altLang="ko-KR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int datatype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인데</a:t>
            </a:r>
            <a:endParaRPr lang="en-US" altLang="ko-KR" sz="10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  <a:p>
            <a:endParaRPr lang="en-US" altLang="ko-KR" sz="10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  <a:p>
            <a:r>
              <a:rPr lang="en-US" altLang="ko-KR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member.xml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에서</a:t>
            </a:r>
            <a:endParaRPr lang="en-US" altLang="ko-KR" sz="10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&lt;select id="</a:t>
            </a:r>
            <a:r>
              <a:rPr lang="en-US" altLang="ko-KR" sz="10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selectMemberByPwd</a:t>
            </a:r>
            <a:r>
              <a:rPr lang="en-US" altLang="ko-KR" sz="10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en-US" altLang="ko-KR" sz="10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resultMap</a:t>
            </a:r>
            <a:r>
              <a:rPr lang="en-US" altLang="ko-KR" sz="10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memResult</a:t>
            </a:r>
            <a:r>
              <a:rPr lang="en-US" altLang="ko-KR" sz="1000" b="1" dirty="0">
                <a:solidFill>
                  <a:srgbClr val="800080"/>
                </a:solidFill>
                <a:latin typeface="한컴산뜻돋움"/>
                <a:ea typeface="한컴산뜻돋움"/>
              </a:rPr>
              <a:t>" </a:t>
            </a:r>
            <a:r>
              <a:rPr lang="en-US" altLang="ko-KR" sz="1000" b="1" dirty="0">
                <a:latin typeface="한컴산뜻돋움"/>
                <a:ea typeface="한컴산뜻돋움"/>
              </a:rPr>
              <a:t> </a:t>
            </a:r>
            <a:r>
              <a:rPr lang="en-US" altLang="ko-KR" sz="10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parameterType</a:t>
            </a:r>
            <a:r>
              <a:rPr lang="en-US" altLang="ko-KR" sz="10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="int"</a:t>
            </a:r>
            <a:r>
              <a:rPr lang="en-US" altLang="ko-KR" sz="1000" b="1" dirty="0">
                <a:latin typeface="한컴산뜻돋움"/>
                <a:ea typeface="한컴산뜻돋움"/>
              </a:rPr>
              <a:t> 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&lt;![CDATA[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   select * from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t_member</a:t>
            </a:r>
            <a:endParaRPr lang="en-US" altLang="ko-KR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   where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   </a:t>
            </a:r>
            <a:r>
              <a:rPr lang="en-US" altLang="ko-KR" sz="10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pwd</a:t>
            </a:r>
            <a:r>
              <a:rPr lang="en-US" altLang="ko-KR" sz="10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= #{pwd}</a:t>
            </a:r>
            <a:r>
              <a:rPr lang="en-US" altLang="ko-KR" sz="1000" b="1" dirty="0">
                <a:solidFill>
                  <a:srgbClr val="0000FF"/>
                </a:solidFill>
                <a:ea typeface="한컴산뜻돋움"/>
              </a:rPr>
              <a:t>			</a:t>
            </a:r>
            <a:endParaRPr lang="en-US" altLang="ko-KR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]]&gt;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&lt;/select&gt;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</a:t>
            </a:r>
            <a:endParaRPr lang="en-US" altLang="ko-KR" sz="10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pwd</a:t>
            </a:r>
            <a:r>
              <a:rPr lang="en-US" altLang="ko-KR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= #{pwd} 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에서 </a:t>
            </a:r>
            <a:r>
              <a:rPr lang="en-US" altLang="ko-KR" sz="10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pwd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의 </a:t>
            </a:r>
            <a:r>
              <a:rPr lang="en-US" altLang="ko-KR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datatype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과 </a:t>
            </a:r>
            <a:r>
              <a:rPr lang="en-US" altLang="ko-KR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#{pwd}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의 </a:t>
            </a:r>
            <a:r>
              <a:rPr lang="en-US" altLang="ko-KR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datatype</a:t>
            </a:r>
            <a:r>
              <a:rPr lang="ko-KR" altLang="en-US" sz="1000" b="1" dirty="0">
                <a:solidFill>
                  <a:srgbClr val="1B1760"/>
                </a:solidFill>
                <a:latin typeface="한컴산뜻돋움"/>
                <a:ea typeface="한컴산뜻돋움"/>
              </a:rPr>
              <a:t>이 다를 경우</a:t>
            </a:r>
            <a:endParaRPr lang="en-US" altLang="ko-KR" sz="10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b="1" dirty="0">
                <a:solidFill>
                  <a:srgbClr val="FF0000"/>
                </a:solidFill>
              </a:rPr>
              <a:t>즉 </a:t>
            </a:r>
            <a:r>
              <a:rPr lang="en-US" altLang="ko-KR" sz="1000" b="1" dirty="0">
                <a:solidFill>
                  <a:srgbClr val="FF0000"/>
                </a:solidFill>
              </a:rPr>
              <a:t>DB</a:t>
            </a:r>
            <a:r>
              <a:rPr lang="ko-KR" altLang="en-US" sz="1000" b="1" dirty="0">
                <a:solidFill>
                  <a:srgbClr val="FF0000"/>
                </a:solidFill>
              </a:rPr>
              <a:t>에 </a:t>
            </a:r>
            <a:r>
              <a:rPr lang="en-US" altLang="ko-KR" sz="1000" b="1" dirty="0">
                <a:solidFill>
                  <a:srgbClr val="FF0000"/>
                </a:solidFill>
              </a:rPr>
              <a:t>“1234” </a:t>
            </a:r>
            <a:r>
              <a:rPr lang="ko-KR" altLang="en-US" sz="1000" b="1" dirty="0">
                <a:solidFill>
                  <a:srgbClr val="FF0000"/>
                </a:solidFill>
              </a:rPr>
              <a:t>와 같은 숫자형식이 아닌 </a:t>
            </a:r>
            <a:r>
              <a:rPr lang="en-US" altLang="ko-KR" sz="1000" b="1" dirty="0">
                <a:solidFill>
                  <a:srgbClr val="FF0000"/>
                </a:solidFill>
              </a:rPr>
              <a:t>“abc123” </a:t>
            </a:r>
            <a:r>
              <a:rPr lang="ko-KR" altLang="en-US" sz="1000" b="1" dirty="0">
                <a:solidFill>
                  <a:srgbClr val="FF0000"/>
                </a:solidFill>
              </a:rPr>
              <a:t>와 같은 문자형식일 경우 </a:t>
            </a:r>
            <a:r>
              <a:rPr lang="en-US" altLang="ko-KR" sz="1000" b="1" dirty="0">
                <a:solidFill>
                  <a:srgbClr val="FF0000"/>
                </a:solidFill>
              </a:rPr>
              <a:t>datatype </a:t>
            </a:r>
            <a:r>
              <a:rPr lang="ko-KR" altLang="en-US" sz="1000" b="1" dirty="0">
                <a:solidFill>
                  <a:srgbClr val="FF0000"/>
                </a:solidFill>
              </a:rPr>
              <a:t>오류 발생함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b="1" dirty="0">
                <a:solidFill>
                  <a:srgbClr val="FF0000"/>
                </a:solidFill>
              </a:rPr>
              <a:t>해결방안은 </a:t>
            </a:r>
            <a:r>
              <a:rPr lang="en-US" altLang="ko-KR" sz="1000" b="1" dirty="0">
                <a:solidFill>
                  <a:srgbClr val="FF0000"/>
                </a:solidFill>
              </a:rPr>
              <a:t>DB</a:t>
            </a:r>
            <a:r>
              <a:rPr lang="ko-KR" altLang="en-US" sz="1000" b="1" dirty="0">
                <a:solidFill>
                  <a:srgbClr val="FF0000"/>
                </a:solidFill>
              </a:rPr>
              <a:t>에서 해당 레코드를 </a:t>
            </a:r>
            <a:r>
              <a:rPr lang="ko-KR" altLang="en-US" sz="1000" b="1" dirty="0" err="1">
                <a:solidFill>
                  <a:srgbClr val="FF0000"/>
                </a:solidFill>
              </a:rPr>
              <a:t>삭제해야하거나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</a:rPr>
              <a:t>pwd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값을 변경해야 한다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46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40565"/>
            <a:ext cx="7305261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검색 조건을 전체로 설정해서 요청하면 전체 회원 정보가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16934" y="1952583"/>
            <a:ext cx="5943600" cy="2356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23.4.4 </a:t>
            </a:r>
            <a:r>
              <a:rPr lang="ko-KR" altLang="en-US" b="1"/>
              <a:t>회원 정보 추가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636104" y="1790048"/>
            <a:ext cx="7682948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com.spring.ex04 </a:t>
            </a:r>
            <a:r>
              <a:rPr lang="ko-KR" altLang="en-US" sz="1200">
                <a:latin typeface="+mj-ea"/>
                <a:ea typeface="+mj-ea"/>
              </a:rPr>
              <a:t>패키지를 만들고 실습 파일을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37071" y="2214630"/>
            <a:ext cx="2123164" cy="4066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41174"/>
            <a:ext cx="70889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36104" y="1796540"/>
            <a:ext cx="6842470" cy="288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51113"/>
            <a:ext cx="7853690" cy="451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브라우저에서 전송된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값이 </a:t>
            </a:r>
            <a:r>
              <a:rPr lang="en-US" altLang="ko-KR" sz="1200">
                <a:latin typeface="+mj-ea"/>
                <a:ea typeface="+mj-ea"/>
              </a:rPr>
              <a:t>insertMember</a:t>
            </a:r>
            <a:r>
              <a:rPr lang="ko-KR" altLang="en-US" sz="1200">
                <a:latin typeface="+mj-ea"/>
                <a:ea typeface="+mj-ea"/>
              </a:rPr>
              <a:t>면 함께 전송된 회원 정보를 가져와 </a:t>
            </a:r>
            <a:r>
              <a:rPr lang="en-US" altLang="ko-KR" sz="1200">
                <a:latin typeface="+mj-ea"/>
                <a:ea typeface="+mj-ea"/>
              </a:rPr>
              <a:t>MemberVO </a:t>
            </a:r>
            <a:r>
              <a:rPr lang="ko-KR" altLang="en-US" sz="1200">
                <a:latin typeface="+mj-ea"/>
                <a:ea typeface="+mj-ea"/>
              </a:rPr>
              <a:t>객체에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75624" y="1912778"/>
            <a:ext cx="6371728" cy="494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500809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http://www.mybatis.org</a:t>
            </a:r>
            <a:r>
              <a:rPr lang="ko-KR" altLang="en-US" sz="1200">
                <a:latin typeface="+mj-ea"/>
                <a:ea typeface="+mj-ea"/>
              </a:rPr>
              <a:t>에 접속한 후 </a:t>
            </a:r>
            <a:r>
              <a:rPr lang="en-US" altLang="ko-KR" sz="1200">
                <a:latin typeface="+mj-ea"/>
                <a:ea typeface="+mj-ea"/>
              </a:rPr>
              <a:t>Products </a:t>
            </a:r>
            <a:r>
              <a:rPr lang="ko-KR" altLang="en-US" sz="1200">
                <a:latin typeface="+mj-ea"/>
                <a:ea typeface="+mj-ea"/>
              </a:rPr>
              <a:t>탭을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20493" y="1777808"/>
            <a:ext cx="5048250" cy="402431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3" y="1500809"/>
            <a:ext cx="7722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클래스에서 </a:t>
            </a:r>
            <a:r>
              <a:rPr lang="en-US" altLang="ko-KR" sz="1200">
                <a:latin typeface="+mj-ea"/>
                <a:ea typeface="+mj-ea"/>
              </a:rPr>
              <a:t>insert</a:t>
            </a:r>
            <a:r>
              <a:rPr lang="ko-KR" altLang="en-US" sz="1200">
                <a:latin typeface="+mj-ea"/>
                <a:ea typeface="+mj-ea"/>
              </a:rPr>
              <a:t>문을 사용하려면 </a:t>
            </a:r>
            <a:r>
              <a:rPr lang="en-US" altLang="ko-KR" sz="1200">
                <a:latin typeface="+mj-ea"/>
                <a:ea typeface="+mj-ea"/>
              </a:rPr>
              <a:t>SqlSession </a:t>
            </a:r>
            <a:r>
              <a:rPr lang="ko-KR" altLang="en-US" sz="1200">
                <a:latin typeface="+mj-ea"/>
                <a:ea typeface="+mj-ea"/>
              </a:rPr>
              <a:t>클래스의 </a:t>
            </a:r>
            <a:r>
              <a:rPr lang="en-US" altLang="ko-KR" sz="1200">
                <a:latin typeface="+mj-ea"/>
                <a:ea typeface="+mj-ea"/>
              </a:rPr>
              <a:t>insert() </a:t>
            </a:r>
            <a:r>
              <a:rPr lang="ko-KR" altLang="en-US" sz="1200">
                <a:latin typeface="+mj-ea"/>
                <a:ea typeface="+mj-ea"/>
              </a:rPr>
              <a:t>메서드를 이용해야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95131" y="1908312"/>
            <a:ext cx="7654166" cy="3161887"/>
            <a:chOff x="366713" y="2038350"/>
            <a:chExt cx="8410575" cy="3817041"/>
          </a:xfrm>
        </p:grpSpPr>
        <p:pic>
          <p:nvPicPr>
            <p:cNvPr id="4505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66713" y="2038350"/>
              <a:ext cx="8410575" cy="27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5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66713" y="4760016"/>
              <a:ext cx="8220075" cy="10953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060" name="직선 연결선 45059"/>
          <p:cNvCxnSpPr/>
          <p:nvPr/>
        </p:nvCxnSpPr>
        <p:spPr>
          <a:xfrm>
            <a:off x="1287793" y="4422818"/>
            <a:ext cx="1434783" cy="131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73E0DC6-D7B3-A51E-0D78-0FA6A314F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435980"/>
            <a:ext cx="2964692" cy="231206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50E6E4-C60E-A684-B237-76A325BFF02E}"/>
              </a:ext>
            </a:extLst>
          </p:cNvPr>
          <p:cNvCxnSpPr/>
          <p:nvPr/>
        </p:nvCxnSpPr>
        <p:spPr>
          <a:xfrm>
            <a:off x="6464300" y="6642100"/>
            <a:ext cx="12065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7CB5DA-77CF-9F65-B332-5ED085823B0F}"/>
              </a:ext>
            </a:extLst>
          </p:cNvPr>
          <p:cNvSpPr txBox="1"/>
          <p:nvPr/>
        </p:nvSpPr>
        <p:spPr>
          <a:xfrm>
            <a:off x="1793267" y="5155512"/>
            <a:ext cx="3930650" cy="1015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executeUpdate</a:t>
            </a:r>
            <a:r>
              <a:rPr lang="en-US" altLang="ko-KR" sz="1200" dirty="0"/>
              <a:t> </a:t>
            </a:r>
            <a:r>
              <a:rPr lang="ko-KR" altLang="en-US" sz="1200" dirty="0"/>
              <a:t>메서드는 데이터베이스에서 데이터를 추가</a:t>
            </a:r>
            <a:r>
              <a:rPr lang="en-US" altLang="ko-KR" sz="1200" dirty="0"/>
              <a:t>(Insert), </a:t>
            </a:r>
            <a:r>
              <a:rPr lang="ko-KR" altLang="en-US" sz="1200" dirty="0"/>
              <a:t>삭제</a:t>
            </a:r>
            <a:r>
              <a:rPr lang="en-US" altLang="ko-KR" sz="1200" dirty="0"/>
              <a:t>(Delete), </a:t>
            </a:r>
            <a:r>
              <a:rPr lang="ko-KR" altLang="en-US" sz="1200" dirty="0"/>
              <a:t>수정</a:t>
            </a:r>
            <a:r>
              <a:rPr lang="en-US" altLang="ko-KR" sz="1200" dirty="0"/>
              <a:t>(Update)</a:t>
            </a:r>
            <a:r>
              <a:rPr lang="ko-KR" altLang="en-US" sz="1200" dirty="0"/>
              <a:t>하는 </a:t>
            </a:r>
            <a:r>
              <a:rPr lang="en-US" altLang="ko-KR" sz="1200" dirty="0"/>
              <a:t>SQL </a:t>
            </a:r>
            <a:r>
              <a:rPr lang="ko-KR" altLang="en-US" sz="1200" dirty="0"/>
              <a:t>문을 실행한다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그런데 </a:t>
            </a:r>
            <a:r>
              <a:rPr lang="ko-KR" altLang="en-US" sz="1200" dirty="0" err="1"/>
              <a:t>마이바티스에서는</a:t>
            </a:r>
            <a:r>
              <a:rPr lang="ko-KR" altLang="en-US" sz="1200" dirty="0"/>
              <a:t> 쿼리문을 매핑하는 기능이기 때문에  실제 </a:t>
            </a:r>
            <a:r>
              <a:rPr lang="en-US" altLang="ko-KR" sz="1200" dirty="0"/>
              <a:t>DB</a:t>
            </a:r>
            <a:r>
              <a:rPr lang="ko-KR" altLang="en-US" sz="1200" dirty="0"/>
              <a:t>반영이 </a:t>
            </a:r>
            <a:r>
              <a:rPr lang="ko-KR" altLang="en-US" sz="1200" dirty="0" err="1"/>
              <a:t>반영이</a:t>
            </a:r>
            <a:r>
              <a:rPr lang="ko-KR" altLang="en-US" sz="1200" dirty="0"/>
              <a:t> 안 되기에 </a:t>
            </a:r>
            <a:r>
              <a:rPr lang="en-US" altLang="ko-KR" sz="1200" dirty="0"/>
              <a:t>commit</a:t>
            </a:r>
            <a:r>
              <a:rPr lang="ko-KR" altLang="en-US" sz="1200" dirty="0"/>
              <a:t>를 해줘야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C51E83-C71E-7E6A-368F-64870F0B6AB5}"/>
              </a:ext>
            </a:extLst>
          </p:cNvPr>
          <p:cNvCxnSpPr/>
          <p:nvPr/>
        </p:nvCxnSpPr>
        <p:spPr>
          <a:xfrm flipH="1" flipV="1">
            <a:off x="2581072" y="4487694"/>
            <a:ext cx="3883228" cy="215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30626"/>
            <a:ext cx="7734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회원 가입창에서 회원 정보를 전송하면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값으로 </a:t>
            </a:r>
            <a:r>
              <a:rPr lang="en-US" altLang="ko-KR" sz="1200">
                <a:latin typeface="+mj-ea"/>
                <a:ea typeface="+mj-ea"/>
              </a:rPr>
              <a:t>insertMember</a:t>
            </a:r>
            <a:r>
              <a:rPr lang="ko-KR" altLang="en-US" sz="1200">
                <a:latin typeface="+mj-ea"/>
                <a:ea typeface="+mj-ea"/>
              </a:rPr>
              <a:t>를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25555" y="1807625"/>
            <a:ext cx="7075833" cy="276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90261"/>
            <a:ext cx="7981122" cy="446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http://localhost:8090/pro23/test03/memberForm.jsp</a:t>
            </a:r>
            <a:r>
              <a:rPr lang="ko-KR" altLang="en-US" sz="1200">
                <a:latin typeface="+mj-ea"/>
                <a:ea typeface="+mj-ea"/>
              </a:rPr>
              <a:t>로 요청하여 회원 정보를 입력하고 가입하기를 클릭하면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새 회원 정보가 추가되고 회원 목록이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61885" y="2051926"/>
            <a:ext cx="1929434" cy="2957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11357" y="5179019"/>
            <a:ext cx="5665304" cy="15000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79762" y="5396947"/>
            <a:ext cx="5526157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23.4.5 HashMap</a:t>
            </a:r>
            <a:r>
              <a:rPr lang="ko-KR" altLang="en-US" b="1"/>
              <a:t>을 이용한 회원 정보 추가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636104" y="1790048"/>
            <a:ext cx="7908127" cy="44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다음과 같이 수정합니다</a:t>
            </a:r>
            <a:r>
              <a:rPr lang="en-US" altLang="ko-KR" sz="1200">
                <a:latin typeface="+mj-ea"/>
                <a:ea typeface="+mj-ea"/>
              </a:rPr>
              <a:t>. insert</a:t>
            </a:r>
            <a:r>
              <a:rPr lang="ko-KR" altLang="en-US" sz="1200">
                <a:latin typeface="+mj-ea"/>
                <a:ea typeface="+mj-ea"/>
              </a:rPr>
              <a:t>문의 </a:t>
            </a:r>
            <a:r>
              <a:rPr lang="en-US" altLang="ko-KR" sz="1200">
                <a:latin typeface="+mj-ea"/>
                <a:ea typeface="+mj-ea"/>
              </a:rPr>
              <a:t>parameterType</a:t>
            </a:r>
            <a:r>
              <a:rPr lang="ko-KR" altLang="en-US" sz="1200">
                <a:latin typeface="+mj-ea"/>
                <a:ea typeface="+mj-ea"/>
              </a:rPr>
              <a:t>을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으로 지정합니다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회원 정보들은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key</a:t>
            </a:r>
            <a:r>
              <a:rPr lang="ko-KR" altLang="en-US" sz="1200">
                <a:latin typeface="+mj-ea"/>
                <a:ea typeface="+mj-ea"/>
              </a:rPr>
              <a:t>를 이용해 가져옵니다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1154" y="2357205"/>
            <a:ext cx="6673920" cy="23069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32" name="직선 연결선 48131"/>
          <p:cNvCxnSpPr/>
          <p:nvPr/>
        </p:nvCxnSpPr>
        <p:spPr>
          <a:xfrm>
            <a:off x="2271712" y="3086296"/>
            <a:ext cx="96202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391478"/>
            <a:ext cx="7772399" cy="444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MemberServlet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브라우저에서 전달된 회원 정보를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에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key/value</a:t>
            </a:r>
            <a:r>
              <a:rPr lang="ko-KR" altLang="en-US" sz="1200">
                <a:latin typeface="+mj-ea"/>
                <a:ea typeface="+mj-ea"/>
              </a:rPr>
              <a:t>로 저장한 후 </a:t>
            </a: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insertMember2() </a:t>
            </a:r>
            <a:r>
              <a:rPr lang="ko-KR" altLang="en-US" sz="1200">
                <a:latin typeface="+mj-ea"/>
                <a:ea typeface="+mj-ea"/>
              </a:rPr>
              <a:t>메서드로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95063" y="1853142"/>
            <a:ext cx="5916551" cy="4793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55" name="직선 연결선 49154"/>
          <p:cNvCxnSpPr/>
          <p:nvPr/>
        </p:nvCxnSpPr>
        <p:spPr>
          <a:xfrm flipV="1">
            <a:off x="3471863" y="3133921"/>
            <a:ext cx="981074" cy="95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90870"/>
            <a:ext cx="7424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이번에는 </a:t>
            </a:r>
            <a:r>
              <a:rPr lang="en-US" altLang="ko-KR" sz="1200">
                <a:latin typeface="+mj-ea"/>
                <a:ea typeface="+mj-ea"/>
              </a:rPr>
              <a:t>SqlSession </a:t>
            </a:r>
            <a:r>
              <a:rPr lang="ko-KR" altLang="en-US" sz="1200">
                <a:latin typeface="+mj-ea"/>
                <a:ea typeface="+mj-ea"/>
              </a:rPr>
              <a:t>클래스의 </a:t>
            </a:r>
            <a:r>
              <a:rPr lang="en-US" altLang="ko-KR" sz="1200">
                <a:latin typeface="+mj-ea"/>
                <a:ea typeface="+mj-ea"/>
              </a:rPr>
              <a:t>insert() </a:t>
            </a:r>
            <a:r>
              <a:rPr lang="ko-KR" altLang="en-US" sz="1200">
                <a:latin typeface="+mj-ea"/>
                <a:ea typeface="+mj-ea"/>
              </a:rPr>
              <a:t>메서드 호출 시 두 번째 인자로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을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93726" y="1767869"/>
            <a:ext cx="6773725" cy="262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103" y="1560443"/>
            <a:ext cx="7921485" cy="447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&lt;form&gt; </a:t>
            </a:r>
            <a:r>
              <a:rPr lang="ko-KR" altLang="en-US" sz="1200">
                <a:latin typeface="+mj-ea"/>
                <a:ea typeface="+mj-ea"/>
              </a:rPr>
              <a:t>태그의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속성을 </a:t>
            </a:r>
            <a:r>
              <a:rPr lang="en-US" altLang="ko-KR" sz="1200">
                <a:latin typeface="+mj-ea"/>
                <a:ea typeface="+mj-ea"/>
              </a:rPr>
              <a:t>${contextPath}/mem4.do?action=insertMember2</a:t>
            </a:r>
            <a:r>
              <a:rPr lang="ko-KR" altLang="en-US" sz="1200">
                <a:latin typeface="+mj-ea"/>
                <a:ea typeface="+mj-ea"/>
              </a:rPr>
              <a:t>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변경합니다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101" y="2206487"/>
            <a:ext cx="7414590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http:localhost:8090/pro23/test03/memberForm.jsp</a:t>
            </a:r>
            <a:r>
              <a:rPr lang="ko-KR" altLang="en-US" sz="1200">
                <a:latin typeface="+mj-ea"/>
                <a:ea typeface="+mj-ea"/>
              </a:rPr>
              <a:t>로 요청하여 회원 정보를 입력하고 가입하기를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클릭한 후 회원 정보를 등록하고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877162" y="2668152"/>
            <a:ext cx="2150155" cy="226960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grpSp>
        <p:nvGrpSpPr>
          <p:cNvPr id="4" name="그룹 3"/>
          <p:cNvGrpSpPr/>
          <p:nvPr/>
        </p:nvGrpSpPr>
        <p:grpSpPr>
          <a:xfrm>
            <a:off x="678401" y="5161280"/>
            <a:ext cx="7046673" cy="1467803"/>
            <a:chOff x="678401" y="5161280"/>
            <a:chExt cx="7046673" cy="1467803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678401" y="5161280"/>
              <a:ext cx="7046673" cy="1467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762000" y="5323840"/>
              <a:ext cx="6380480" cy="2133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23.4.6 </a:t>
            </a:r>
            <a:r>
              <a:rPr lang="ko-KR" altLang="en-US" b="1"/>
              <a:t>회원 정보 수정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35496" y="1790048"/>
            <a:ext cx="6698974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회원 정보 수정에 필요한 </a:t>
            </a:r>
            <a:r>
              <a:rPr lang="en-US" altLang="ko-KR" sz="1200">
                <a:latin typeface="+mj-ea"/>
                <a:ea typeface="+mj-ea"/>
              </a:rPr>
              <a:t>modMember.jsp</a:t>
            </a:r>
            <a:r>
              <a:rPr lang="ko-KR" altLang="en-US" sz="1200">
                <a:latin typeface="+mj-ea"/>
                <a:ea typeface="+mj-ea"/>
              </a:rPr>
              <a:t>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083905" y="2186316"/>
            <a:ext cx="2002155" cy="4277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90870"/>
            <a:ext cx="69573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다음과 같이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92697" y="1898374"/>
            <a:ext cx="6752604" cy="2738649"/>
            <a:chOff x="433388" y="2219325"/>
            <a:chExt cx="8277225" cy="3252585"/>
          </a:xfrm>
        </p:grpSpPr>
        <p:pic>
          <p:nvPicPr>
            <p:cNvPr id="532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33388" y="2219325"/>
              <a:ext cx="8277225" cy="241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5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642107" y="4347960"/>
              <a:ext cx="4257675" cy="1123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382187"/>
            <a:ext cx="7315200" cy="263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MemberServlet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91777" y="1659186"/>
            <a:ext cx="6410838" cy="4941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02066"/>
            <a:ext cx="7504043" cy="262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MyBatis3 </a:t>
            </a:r>
            <a:r>
              <a:rPr lang="ko-KR" altLang="en-US" sz="1200">
                <a:latin typeface="+mj-ea"/>
                <a:ea typeface="+mj-ea"/>
              </a:rPr>
              <a:t>옆에 있는 </a:t>
            </a:r>
            <a:r>
              <a:rPr lang="en-US" altLang="ko-KR" sz="1200">
                <a:latin typeface="+mj-ea"/>
                <a:ea typeface="+mj-ea"/>
              </a:rPr>
              <a:t>download </a:t>
            </a:r>
            <a:r>
              <a:rPr lang="ko-KR" altLang="en-US" sz="1200">
                <a:latin typeface="+mj-ea"/>
                <a:ea typeface="+mj-ea"/>
              </a:rPr>
              <a:t>링크를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511715" y="1679065"/>
            <a:ext cx="5224463" cy="485298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5446643" y="4393095"/>
            <a:ext cx="586409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381539"/>
            <a:ext cx="7523922" cy="44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SqlSession </a:t>
            </a:r>
            <a:r>
              <a:rPr lang="ko-KR" altLang="en-US" sz="1200">
                <a:latin typeface="+mj-ea"/>
                <a:ea typeface="+mj-ea"/>
              </a:rPr>
              <a:t>클래스의 </a:t>
            </a:r>
            <a:r>
              <a:rPr lang="en-US" altLang="ko-KR" sz="1200">
                <a:latin typeface="+mj-ea"/>
                <a:ea typeface="+mj-ea"/>
              </a:rPr>
              <a:t>update() </a:t>
            </a:r>
            <a:r>
              <a:rPr lang="ko-KR" altLang="en-US" sz="1200">
                <a:latin typeface="+mj-ea"/>
                <a:ea typeface="+mj-ea"/>
              </a:rPr>
              <a:t>메서드를 이용해서 </a:t>
            </a:r>
            <a:r>
              <a:rPr lang="en-US" altLang="ko-KR" sz="1200">
                <a:latin typeface="+mj-ea"/>
                <a:ea typeface="+mj-ea"/>
              </a:rPr>
              <a:t>update</a:t>
            </a:r>
            <a:r>
              <a:rPr lang="ko-KR" altLang="en-US" sz="1200">
                <a:latin typeface="+mj-ea"/>
                <a:ea typeface="+mj-ea"/>
              </a:rPr>
              <a:t>문을 실행하도록 다음과 같이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03243" y="1843204"/>
            <a:ext cx="6417676" cy="2302060"/>
            <a:chOff x="433388" y="2466975"/>
            <a:chExt cx="8277225" cy="3170168"/>
          </a:xfrm>
        </p:grpSpPr>
        <p:pic>
          <p:nvPicPr>
            <p:cNvPr id="552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33388" y="2466975"/>
              <a:ext cx="8277225" cy="192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33388" y="4341743"/>
              <a:ext cx="8220075" cy="1295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1441174"/>
            <a:ext cx="7235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modMember.jsp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44698" y="1718173"/>
            <a:ext cx="6980376" cy="343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7851912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http://localhost:8090/pro23/test03/modMember.jsp</a:t>
            </a:r>
            <a:r>
              <a:rPr lang="ko-KR" altLang="en-US" sz="1200">
                <a:latin typeface="+mj-ea"/>
                <a:ea typeface="+mj-ea"/>
              </a:rPr>
              <a:t>로 요청하여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가 </a:t>
            </a:r>
            <a:r>
              <a:rPr lang="en-US" altLang="ko-KR" sz="1200">
                <a:latin typeface="+mj-ea"/>
                <a:ea typeface="+mj-ea"/>
              </a:rPr>
              <a:t>cha</a:t>
            </a:r>
            <a:r>
              <a:rPr lang="ko-KR" altLang="en-US" sz="1200">
                <a:latin typeface="+mj-ea"/>
                <a:ea typeface="+mj-ea"/>
              </a:rPr>
              <a:t>인 회원의 수정 정보를 입력하고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수정하기를 클릭하면 수정된 회원 정보가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977284" y="1962474"/>
            <a:ext cx="2406610" cy="256977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232658" y="5112324"/>
            <a:ext cx="6658803" cy="14021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331843" y="5267739"/>
            <a:ext cx="6393231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23.4.7 </a:t>
            </a:r>
            <a:r>
              <a:rPr lang="ko-KR" altLang="en-US" b="1"/>
              <a:t>회원 정보 삭제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6" name="TextBox 5"/>
          <p:cNvSpPr txBox="1"/>
          <p:nvPr/>
        </p:nvSpPr>
        <p:spPr>
          <a:xfrm>
            <a:off x="974034" y="1790048"/>
            <a:ext cx="6751039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에 다음 내용을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44183" y="2067047"/>
            <a:ext cx="6746160" cy="2584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1490870"/>
            <a:ext cx="7474225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/>
              <a:t>2. </a:t>
            </a:r>
            <a:r>
              <a:rPr lang="en-US" altLang="ko-KR" sz="1200"/>
              <a:t>MemberServlet </a:t>
            </a:r>
            <a:r>
              <a:rPr lang="ko-KR" altLang="en-US" sz="1200"/>
              <a:t>클래스는 다음과 같이 작성합니다</a:t>
            </a:r>
            <a:r>
              <a:rPr lang="en-US" altLang="ko-KR" sz="1200"/>
              <a:t>. </a:t>
            </a:r>
            <a:r>
              <a:rPr lang="ko-KR" altLang="en-US" sz="1200"/>
              <a:t>브라우저에서 서블릿으로 전달된 </a:t>
            </a:r>
            <a:r>
              <a:rPr lang="en-US" altLang="ko-KR" sz="1200"/>
              <a:t>action </a:t>
            </a:r>
            <a:r>
              <a:rPr lang="ko-KR" altLang="en-US" sz="1200"/>
              <a:t>값이</a:t>
            </a:r>
          </a:p>
          <a:p>
            <a:pPr lvl="0"/>
            <a:r>
              <a:rPr lang="en-US" altLang="ko-KR" sz="1200"/>
              <a:t>   </a:t>
            </a:r>
            <a:r>
              <a:rPr lang="ko-KR" altLang="en-US" sz="1200"/>
              <a:t> </a:t>
            </a:r>
            <a:r>
              <a:rPr lang="en-US" altLang="ko-KR" sz="1200"/>
              <a:t>deleteMember</a:t>
            </a:r>
            <a:r>
              <a:rPr lang="ko-KR" altLang="en-US" sz="1200"/>
              <a:t>면 같이 전달된 </a:t>
            </a:r>
            <a:r>
              <a:rPr lang="en-US" altLang="ko-KR" sz="1200"/>
              <a:t>ID </a:t>
            </a:r>
            <a:r>
              <a:rPr lang="ko-KR" altLang="en-US" sz="1200"/>
              <a:t>값을 받아 </a:t>
            </a:r>
            <a:r>
              <a:rPr lang="en-US" altLang="ko-KR" sz="1200"/>
              <a:t>MemberDAO</a:t>
            </a:r>
            <a:r>
              <a:rPr lang="ko-KR" altLang="en-US" sz="1200"/>
              <a:t>로 전달합니다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91933" y="2047633"/>
            <a:ext cx="6962568" cy="366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70889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클래스는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85191" y="1777808"/>
            <a:ext cx="7383946" cy="3139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9"/>
            <a:ext cx="7623311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회원 목록창에 삭제하기 링크를 추가합니다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삭제하기를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클릭하면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값과 회원의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를 서블릿으로 전송하도록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19517" y="1954249"/>
            <a:ext cx="5722143" cy="490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3" y="1490869"/>
            <a:ext cx="7464287" cy="450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http://localhost:8090/pro23/mem4.do</a:t>
            </a:r>
            <a:r>
              <a:rPr lang="ko-KR" altLang="en-US" sz="1200">
                <a:latin typeface="+mj-ea"/>
                <a:ea typeface="+mj-ea"/>
              </a:rPr>
              <a:t>로 회원 목록을 요청한 후 삭제하기를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/>
            <a:r>
              <a:rPr lang="ko-KR" altLang="en-US" sz="1200">
                <a:latin typeface="+mj-ea"/>
                <a:ea typeface="+mj-ea"/>
              </a:rPr>
              <a:t>    그러면 해당 회원 정보를 삭제한 후 회원 목록을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51601" y="1952534"/>
            <a:ext cx="6657975" cy="138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851601" y="4127189"/>
            <a:ext cx="6672176" cy="12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6539948" y="2107096"/>
            <a:ext cx="969628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497205"/>
            <a:ext cx="7088970" cy="9486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이용해 회원 정보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CRUD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실습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94451" y="2198999"/>
            <a:ext cx="6672176" cy="12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2570093-8ED7-557A-276E-91EF579BC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417924" y="3557380"/>
            <a:ext cx="1852826" cy="197844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52810-F49E-5196-54F2-3D868EBCABB0}"/>
              </a:ext>
            </a:extLst>
          </p:cNvPr>
          <p:cNvSpPr txBox="1"/>
          <p:nvPr/>
        </p:nvSpPr>
        <p:spPr>
          <a:xfrm>
            <a:off x="794450" y="1410787"/>
            <a:ext cx="708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도전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수정하기 항목 만들어서 해당 항목을 클릭 시 회원정보 수정창을 띄워 수정하기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93B284-D7AE-717B-55BA-1EB68C59A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927" y="2149451"/>
            <a:ext cx="997001" cy="908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E5FE9-1859-C22B-AF9F-8A934774B682}"/>
              </a:ext>
            </a:extLst>
          </p:cNvPr>
          <p:cNvSpPr txBox="1"/>
          <p:nvPr/>
        </p:nvSpPr>
        <p:spPr>
          <a:xfrm>
            <a:off x="7720652" y="2407429"/>
            <a:ext cx="4762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u="sng" dirty="0">
                <a:solidFill>
                  <a:schemeClr val="accent1">
                    <a:lumMod val="75000"/>
                  </a:schemeClr>
                </a:solidFill>
              </a:rPr>
              <a:t>수정하기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D827D-A3F0-55A9-DD1A-2D853CEF9ECC}"/>
              </a:ext>
            </a:extLst>
          </p:cNvPr>
          <p:cNvSpPr txBox="1"/>
          <p:nvPr/>
        </p:nvSpPr>
        <p:spPr>
          <a:xfrm>
            <a:off x="7720652" y="2573909"/>
            <a:ext cx="4762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u="sng" dirty="0">
                <a:solidFill>
                  <a:schemeClr val="accent1">
                    <a:lumMod val="75000"/>
                  </a:schemeClr>
                </a:solidFill>
              </a:rPr>
              <a:t>수정하기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B52851-E27E-F046-8618-DA4C9B918AB2}"/>
              </a:ext>
            </a:extLst>
          </p:cNvPr>
          <p:cNvSpPr txBox="1"/>
          <p:nvPr/>
        </p:nvSpPr>
        <p:spPr>
          <a:xfrm>
            <a:off x="7714302" y="2724478"/>
            <a:ext cx="4762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u="sng" dirty="0">
                <a:solidFill>
                  <a:schemeClr val="accent1">
                    <a:lumMod val="75000"/>
                  </a:schemeClr>
                </a:solidFill>
              </a:rPr>
              <a:t>수정하기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E3CEC-8745-C7C3-347A-EEB72403799E}"/>
              </a:ext>
            </a:extLst>
          </p:cNvPr>
          <p:cNvSpPr txBox="1"/>
          <p:nvPr/>
        </p:nvSpPr>
        <p:spPr>
          <a:xfrm>
            <a:off x="7732430" y="2894566"/>
            <a:ext cx="476250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u="sng" dirty="0">
                <a:solidFill>
                  <a:schemeClr val="accent1">
                    <a:lumMod val="75000"/>
                  </a:schemeClr>
                </a:solidFill>
              </a:rPr>
              <a:t>수정하기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585C5-F0C8-F3DA-91DF-FAF9E94743CA}"/>
              </a:ext>
            </a:extLst>
          </p:cNvPr>
          <p:cNvSpPr txBox="1"/>
          <p:nvPr/>
        </p:nvSpPr>
        <p:spPr>
          <a:xfrm>
            <a:off x="7839715" y="2260829"/>
            <a:ext cx="238125" cy="12311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u="sng" dirty="0">
                <a:solidFill>
                  <a:schemeClr val="accent1">
                    <a:lumMod val="75000"/>
                  </a:schemeClr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4897122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31274"/>
            <a:ext cx="4671392" cy="26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마이바티스의 동적 </a:t>
            </a:r>
            <a:r>
              <a:rPr lang="en-US" altLang="ko-KR" sz="1200" b="1">
                <a:latin typeface="+mj-ea"/>
                <a:ea typeface="+mj-ea"/>
              </a:rPr>
              <a:t>SQL </a:t>
            </a:r>
            <a:r>
              <a:rPr lang="ko-KR" altLang="en-US" sz="1200" b="1">
                <a:latin typeface="+mj-ea"/>
                <a:ea typeface="+mj-ea"/>
              </a:rPr>
              <a:t>기능 등장 배경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4642" y="1808273"/>
            <a:ext cx="6850431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  <a:ea typeface="+mj-ea"/>
              </a:rPr>
              <a:t>select * from t_member  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4643" y="2374803"/>
            <a:ext cx="6850431" cy="90941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</a:rPr>
              <a:t>select * from t_member ②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C00000"/>
                </a:solidFill>
                <a:latin typeface="+mj-ea"/>
              </a:rPr>
              <a:t>where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C00000"/>
                </a:solidFill>
                <a:latin typeface="+mj-ea"/>
              </a:rPr>
              <a:t>id = 'hong'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641" y="3537681"/>
            <a:ext cx="6850431" cy="118481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</a:rPr>
              <a:t>select * from t_member ③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C00000"/>
                </a:solidFill>
                <a:latin typeface="+mj-ea"/>
              </a:rPr>
              <a:t>where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C00000"/>
                </a:solidFill>
                <a:latin typeface="+mj-ea"/>
              </a:rPr>
              <a:t>id='hong'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C00000"/>
                </a:solidFill>
                <a:latin typeface="+mj-ea"/>
              </a:rPr>
              <a:t>and pwd=’1234’</a:t>
            </a:r>
            <a:endParaRPr lang="ko-KR" altLang="en-US" sz="1200" b="1">
              <a:solidFill>
                <a:srgbClr val="C00000"/>
              </a:solidFill>
              <a:latin typeface="+mj-ea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3705519" y="4929809"/>
            <a:ext cx="319829" cy="3081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44217" y="5585791"/>
            <a:ext cx="6559826" cy="2769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 </a:t>
            </a:r>
            <a:r>
              <a:rPr lang="ko-KR" altLang="en-US" sz="1200" b="1">
                <a:latin typeface="+mj-ea"/>
                <a:ea typeface="+mj-ea"/>
              </a:rPr>
              <a:t>공통 </a:t>
            </a:r>
            <a:r>
              <a:rPr lang="en-US" altLang="ko-KR" sz="1200" b="1">
                <a:latin typeface="+mj-ea"/>
                <a:ea typeface="+mj-ea"/>
              </a:rPr>
              <a:t>SQL</a:t>
            </a:r>
            <a:r>
              <a:rPr lang="ko-KR" altLang="en-US" sz="1200" b="1">
                <a:latin typeface="+mj-ea"/>
                <a:ea typeface="+mj-ea"/>
              </a:rPr>
              <a:t>문에 대해 조건값의 유무에 따라 동적으로 공통 </a:t>
            </a:r>
            <a:r>
              <a:rPr lang="en-US" altLang="ko-KR" sz="1200" b="1">
                <a:latin typeface="+mj-ea"/>
                <a:ea typeface="+mj-ea"/>
              </a:rPr>
              <a:t>SQL</a:t>
            </a:r>
            <a:r>
              <a:rPr lang="ko-KR" altLang="en-US" sz="1200" b="1">
                <a:latin typeface="+mj-ea"/>
                <a:ea typeface="+mj-ea"/>
              </a:rPr>
              <a:t>문에 조건절을 추가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776287" y="2714821"/>
            <a:ext cx="809625" cy="228600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2" y="1520686"/>
            <a:ext cx="7454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mybatis-3.4.6.zip </a:t>
            </a:r>
            <a:r>
              <a:rPr lang="ko-KR" altLang="en-US" sz="1200">
                <a:latin typeface="+mj-ea"/>
                <a:ea typeface="+mj-ea"/>
              </a:rPr>
              <a:t>파일을 클릭해 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01651" y="1797685"/>
            <a:ext cx="5520174" cy="443415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3279914" y="5436705"/>
            <a:ext cx="933485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580322"/>
            <a:ext cx="5605670" cy="26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마이바티스의 동적 </a:t>
            </a:r>
            <a:r>
              <a:rPr lang="en-US" altLang="ko-KR" sz="1200" b="1">
                <a:latin typeface="+mj-ea"/>
                <a:ea typeface="+mj-ea"/>
              </a:rPr>
              <a:t>SQL</a:t>
            </a:r>
            <a:r>
              <a:rPr lang="ko-KR" altLang="en-US" sz="1200" b="1">
                <a:latin typeface="+mj-ea"/>
                <a:ea typeface="+mj-ea"/>
              </a:rPr>
              <a:t>문의 특징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5437" y="1837443"/>
            <a:ext cx="7364895" cy="90385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주로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문의 조건절에서 사용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조건절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(where)</a:t>
            </a:r>
            <a:r>
              <a:rPr lang="ko-KR" altLang="en-US" sz="1200">
                <a:latin typeface="+mj-ea"/>
                <a:ea typeface="+mj-ea"/>
              </a:rPr>
              <a:t>에 조건을 동적으로 추가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>
                <a:latin typeface="+mj-ea"/>
                <a:ea typeface="+mj-ea"/>
              </a:rPr>
              <a:t>JSTL</a:t>
            </a:r>
            <a:r>
              <a:rPr lang="ko-KR" altLang="en-US" sz="1200">
                <a:latin typeface="+mj-ea"/>
                <a:ea typeface="+mj-ea"/>
              </a:rPr>
              <a:t>과 </a:t>
            </a:r>
            <a:r>
              <a:rPr lang="en-US" altLang="ko-KR" sz="1200">
                <a:latin typeface="+mj-ea"/>
                <a:ea typeface="+mj-ea"/>
              </a:rPr>
              <a:t>XML </a:t>
            </a:r>
            <a:r>
              <a:rPr lang="ko-KR" altLang="en-US" sz="1200">
                <a:latin typeface="+mj-ea"/>
                <a:ea typeface="+mj-ea"/>
              </a:rPr>
              <a:t>기반으로 동적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작성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6103" y="3200400"/>
            <a:ext cx="5605670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마이바티스의 동적 </a:t>
            </a:r>
            <a:r>
              <a:rPr lang="en-US" altLang="ko-KR" sz="1200" b="1">
                <a:latin typeface="+mj-ea"/>
                <a:ea typeface="+mj-ea"/>
              </a:rPr>
              <a:t>SQL</a:t>
            </a:r>
            <a:r>
              <a:rPr lang="ko-KR" altLang="en-US" sz="1200" b="1">
                <a:latin typeface="+mj-ea"/>
                <a:ea typeface="+mj-ea"/>
              </a:rPr>
              <a:t>문 구성 요소</a:t>
            </a:r>
            <a:r>
              <a:rPr lang="en-US" altLang="ko-KR" sz="1200" b="1">
                <a:latin typeface="+mj-ea"/>
                <a:ea typeface="+mj-ea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 (where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절 안에 조건문 구현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36" y="3457521"/>
            <a:ext cx="7364895" cy="117924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if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 choose(when, otherwise)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 trim(where, set)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foreach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23.5.1 &lt;if&gt; </a:t>
            </a:r>
            <a:r>
              <a:rPr lang="ko-KR" altLang="en-US" b="1"/>
              <a:t>태그로 동적 </a:t>
            </a:r>
            <a:r>
              <a:rPr lang="en-US" altLang="ko-KR" b="1"/>
              <a:t>SQL</a:t>
            </a:r>
            <a:r>
              <a:rPr lang="ko-KR" altLang="en-US" b="1"/>
              <a:t>문 만들기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85191" y="1790048"/>
            <a:ext cx="4452731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&lt;if&gt; </a:t>
            </a:r>
            <a:r>
              <a:rPr lang="ko-KR" altLang="en-US" sz="1200" b="1">
                <a:latin typeface="+mj-ea"/>
                <a:ea typeface="+mj-ea"/>
              </a:rPr>
              <a:t>태그  사용법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501" y="2067046"/>
            <a:ext cx="5923722" cy="11504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400" b="1">
                <a:latin typeface="+mj-ea"/>
                <a:ea typeface="+mj-ea"/>
              </a:rPr>
              <a:t>&lt;where&gt;</a:t>
            </a:r>
          </a:p>
          <a:p>
            <a:pPr lvl="0"/>
            <a:r>
              <a:rPr lang="en-US" altLang="ko-KR" sz="1400">
                <a:latin typeface="+mj-ea"/>
                <a:ea typeface="+mj-ea"/>
              </a:rPr>
              <a:t>   &lt;if test=’</a:t>
            </a:r>
            <a:r>
              <a:rPr lang="ko-KR" altLang="en-US" sz="1400">
                <a:latin typeface="+mj-ea"/>
                <a:ea typeface="+mj-ea"/>
              </a:rPr>
              <a:t>조건식‘</a:t>
            </a:r>
            <a:r>
              <a:rPr lang="en-US" altLang="ko-KR" sz="1400">
                <a:latin typeface="+mj-ea"/>
                <a:ea typeface="+mj-ea"/>
              </a:rPr>
              <a:t>&gt;</a:t>
            </a:r>
          </a:p>
          <a:p>
            <a:pPr lvl="0"/>
            <a:r>
              <a:rPr lang="ko-KR" altLang="en-US" sz="1400">
                <a:latin typeface="+mj-ea"/>
                <a:ea typeface="+mj-ea"/>
              </a:rPr>
              <a:t>      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추가할 구문</a:t>
            </a:r>
          </a:p>
          <a:p>
            <a:pPr lvl="0"/>
            <a:r>
              <a:rPr lang="en-US" altLang="ko-KR" sz="1400">
                <a:latin typeface="+mj-ea"/>
                <a:ea typeface="+mj-ea"/>
              </a:rPr>
              <a:t>   &lt;/if&gt;</a:t>
            </a:r>
          </a:p>
          <a:p>
            <a:pPr lvl="0"/>
            <a:r>
              <a:rPr lang="en-US" altLang="ko-KR" sz="1400" b="1">
                <a:latin typeface="+mj-ea"/>
                <a:ea typeface="+mj-ea"/>
              </a:rPr>
              <a:t>&lt;/where&gt;</a:t>
            </a:r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8" name="직사각형 7"/>
          <p:cNvSpPr txBox="1"/>
          <p:nvPr/>
        </p:nvSpPr>
        <p:spPr>
          <a:xfrm>
            <a:off x="895094" y="3935781"/>
            <a:ext cx="6798327" cy="367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https://mybatis.org/mybatis-3/ko/dynamic-sql.html</a:t>
            </a:r>
            <a:endParaRPr lang="ko-KR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461052"/>
            <a:ext cx="6490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실습 파일을 준비합니다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61999" y="1738051"/>
            <a:ext cx="1987550" cy="4561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636104" y="1520687"/>
            <a:ext cx="7474225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n-ea"/>
              </a:rPr>
              <a:t>2. </a:t>
            </a:r>
            <a:r>
              <a:rPr lang="en-US" altLang="ko-KR" sz="1200">
                <a:latin typeface="+mn-ea"/>
              </a:rPr>
              <a:t>member.xml</a:t>
            </a:r>
            <a:r>
              <a:rPr lang="ko-KR" altLang="en-US" sz="1200">
                <a:latin typeface="+mn-ea"/>
              </a:rPr>
              <a:t>에 모든 회원 정보를 조회하는 </a:t>
            </a:r>
            <a:r>
              <a:rPr lang="en-US" altLang="ko-KR" sz="1200">
                <a:latin typeface="+mn-ea"/>
              </a:rPr>
              <a:t>select</a:t>
            </a:r>
            <a:r>
              <a:rPr lang="ko-KR" altLang="en-US" sz="1200">
                <a:latin typeface="+mn-ea"/>
              </a:rPr>
              <a:t>문에 대해 </a:t>
            </a:r>
            <a:r>
              <a:rPr lang="en-US" altLang="ko-KR" sz="1200">
                <a:latin typeface="+mn-ea"/>
              </a:rPr>
              <a:t>where</a:t>
            </a:r>
            <a:r>
              <a:rPr lang="ko-KR" altLang="en-US" sz="1200">
                <a:latin typeface="+mn-ea"/>
              </a:rPr>
              <a:t>절을 이용한 조건절을 다음과 같이</a:t>
            </a:r>
          </a:p>
          <a:p>
            <a:pPr lvl="0"/>
            <a:r>
              <a:rPr lang="en-US" altLang="ko-KR" sz="1200">
                <a:latin typeface="+mn-ea"/>
              </a:rPr>
              <a:t>  </a:t>
            </a:r>
            <a:r>
              <a:rPr lang="ko-KR" altLang="en-US" sz="1200">
                <a:latin typeface="+mn-ea"/>
              </a:rPr>
              <a:t> 추가합니다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3669" y="2117033"/>
            <a:ext cx="6912665" cy="4240903"/>
            <a:chOff x="457200" y="1982352"/>
            <a:chExt cx="8343900" cy="5260168"/>
          </a:xfrm>
        </p:grpSpPr>
        <p:pic>
          <p:nvPicPr>
            <p:cNvPr id="645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57200" y="3213445"/>
              <a:ext cx="8343900" cy="402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57200" y="1982352"/>
              <a:ext cx="8229600" cy="120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510748"/>
            <a:ext cx="7394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MemberServlet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16206" y="1787747"/>
            <a:ext cx="6528766" cy="37071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520687"/>
            <a:ext cx="73748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0927" y="1797686"/>
            <a:ext cx="7380012" cy="2352675"/>
            <a:chOff x="461963" y="2962275"/>
            <a:chExt cx="8220075" cy="2819400"/>
          </a:xfrm>
        </p:grpSpPr>
        <p:pic>
          <p:nvPicPr>
            <p:cNvPr id="665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61963" y="2962275"/>
              <a:ext cx="8220075" cy="93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6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61963" y="3895725"/>
              <a:ext cx="8210550" cy="1885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500809"/>
            <a:ext cx="7694664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searchMember.jsp</a:t>
            </a:r>
            <a:r>
              <a:rPr lang="ko-KR" altLang="en-US" sz="1200">
                <a:latin typeface="+mj-ea"/>
                <a:ea typeface="+mj-ea"/>
              </a:rPr>
              <a:t>에서는 검색 조건을 입력하고 </a:t>
            </a:r>
            <a:r>
              <a:rPr lang="en-US" altLang="ko-KR" sz="1200">
                <a:latin typeface="+mj-ea"/>
                <a:ea typeface="+mj-ea"/>
              </a:rPr>
              <a:t>&lt;hidden&gt; </a:t>
            </a:r>
            <a:r>
              <a:rPr lang="ko-KR" altLang="en-US" sz="1200">
                <a:latin typeface="+mj-ea"/>
                <a:ea typeface="+mj-ea"/>
              </a:rPr>
              <a:t>태그의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값을 </a:t>
            </a:r>
            <a:r>
              <a:rPr lang="en-US" altLang="ko-KR" sz="1200">
                <a:latin typeface="+mj-ea"/>
                <a:ea typeface="+mj-ea"/>
              </a:rPr>
              <a:t>searchMember</a:t>
            </a:r>
            <a:r>
              <a:rPr lang="ko-KR" altLang="en-US" sz="1200">
                <a:latin typeface="+mj-ea"/>
                <a:ea typeface="+mj-ea"/>
              </a:rPr>
              <a:t>로 설정해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서블릿으로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74583" y="1962474"/>
            <a:ext cx="6955735" cy="31109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470991"/>
            <a:ext cx="7585332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http://localhost:8090/pro23/test03/searchMember.jsp</a:t>
            </a:r>
            <a:r>
              <a:rPr lang="ko-KR" altLang="en-US" sz="1200">
                <a:latin typeface="+mj-ea"/>
                <a:ea typeface="+mj-ea"/>
              </a:rPr>
              <a:t>로 요청하여 이름과 이메일로 조회합니다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그러면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이름과 이메일을 동시에 만족하는 회원 정보를 출력합니다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16168" y="2111561"/>
            <a:ext cx="3560901" cy="1794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073426" y="4540567"/>
            <a:ext cx="5943600" cy="977265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5935897" y="4005470"/>
            <a:ext cx="2154555" cy="750722"/>
          </a:xfrm>
          <a:prstGeom prst="wedgeRectCallout">
            <a:avLst>
              <a:gd name="adj1" fmla="val -57968"/>
              <a:gd name="adj2" fmla="val 37736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select * from t_member</a:t>
            </a:r>
            <a:b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</a:b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where </a:t>
            </a:r>
            <a:b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</a:b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name = ‘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홍길동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’</a:t>
            </a:r>
            <a:b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</a:b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and email = ‘hong@gmail.com’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530626"/>
            <a:ext cx="7863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이번에는 이름으로만 조회해 보겠습니다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그러면 이름에 해당하는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75733" y="1902721"/>
            <a:ext cx="3177624" cy="1655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65133" y="4156489"/>
            <a:ext cx="5943600" cy="977900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5828642" y="3747051"/>
            <a:ext cx="1814550" cy="598281"/>
          </a:xfrm>
          <a:prstGeom prst="wedgeRectCallout">
            <a:avLst>
              <a:gd name="adj1" fmla="val -59906"/>
              <a:gd name="adj2" fmla="val 50437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select * from t_member</a:t>
            </a:r>
            <a:b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</a:b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where </a:t>
            </a:r>
            <a:b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</a:b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name = ‘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홍길동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’;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23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마이바티스 프레임워크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510748"/>
            <a:ext cx="7673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마찬가지로 이메일로만 조회하면 이메일에 해당하는 모든 회원 정보를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54708" y="1787747"/>
            <a:ext cx="3441632" cy="1799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600200" y="4447526"/>
            <a:ext cx="5943600" cy="964565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5689035" y="4055165"/>
            <a:ext cx="1854765" cy="675614"/>
          </a:xfrm>
          <a:prstGeom prst="wedgeRectCallout">
            <a:avLst>
              <a:gd name="adj1" fmla="val -61659"/>
              <a:gd name="adj2" fmla="val 43993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select * from t_member</a:t>
            </a:r>
            <a:b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</a:b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where </a:t>
            </a:r>
            <a:b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</a:b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email = ‘jspark@test.com’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104" y="711235"/>
            <a:ext cx="70889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23.5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마이바티스의 동적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SQL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7948</Words>
  <Application>Microsoft Office PowerPoint</Application>
  <PresentationFormat>화면 슬라이드 쇼(4:3)</PresentationFormat>
  <Paragraphs>1057</Paragraphs>
  <Slides>115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2" baseType="lpstr">
      <vt:lpstr>맑은 고딕</vt:lpstr>
      <vt:lpstr>한컴산뜻돋움</vt:lpstr>
      <vt:lpstr>함초롬돋움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박 대원</cp:lastModifiedBy>
  <cp:revision>944</cp:revision>
  <dcterms:created xsi:type="dcterms:W3CDTF">2018-08-29T04:30:46Z</dcterms:created>
  <dcterms:modified xsi:type="dcterms:W3CDTF">2023-03-08T08:04:10Z</dcterms:modified>
  <cp:version/>
</cp:coreProperties>
</file>